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78"/>
  </p:notesMasterIdLst>
  <p:handoutMasterIdLst>
    <p:handoutMasterId r:id="rId79"/>
  </p:handoutMasterIdLst>
  <p:sldIdLst>
    <p:sldId id="269" r:id="rId5"/>
    <p:sldId id="271" r:id="rId6"/>
    <p:sldId id="272" r:id="rId7"/>
    <p:sldId id="273"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6" r:id="rId29"/>
    <p:sldId id="297" r:id="rId30"/>
    <p:sldId id="299" r:id="rId31"/>
    <p:sldId id="300" r:id="rId32"/>
    <p:sldId id="302" r:id="rId33"/>
    <p:sldId id="303" r:id="rId34"/>
    <p:sldId id="304" r:id="rId35"/>
    <p:sldId id="305" r:id="rId36"/>
    <p:sldId id="306" r:id="rId37"/>
    <p:sldId id="347"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Lst>
  <p:sldSz cx="9144000" cy="6858000" type="screen4x3"/>
  <p:notesSz cx="7019925" cy="9305925"/>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
          <p15:clr>
            <a:srgbClr val="A4A3A4"/>
          </p15:clr>
        </p15:guide>
        <p15:guide id="2" orient="horz" pos="1294">
          <p15:clr>
            <a:srgbClr val="A4A3A4"/>
          </p15:clr>
        </p15:guide>
        <p15:guide id="3" orient="horz" pos="3745">
          <p15:clr>
            <a:srgbClr val="A4A3A4"/>
          </p15:clr>
        </p15:guide>
        <p15:guide id="4" orient="horz" pos="3980">
          <p15:clr>
            <a:srgbClr val="A4A3A4"/>
          </p15:clr>
        </p15:guide>
        <p15:guide id="5" orient="horz" pos="1052">
          <p15:clr>
            <a:srgbClr val="A4A3A4"/>
          </p15:clr>
        </p15:guide>
        <p15:guide id="6" orient="horz" pos="1741">
          <p15:clr>
            <a:srgbClr val="A4A3A4"/>
          </p15:clr>
        </p15:guide>
        <p15:guide id="7" orient="horz" pos="4183">
          <p15:clr>
            <a:srgbClr val="A4A3A4"/>
          </p15:clr>
        </p15:guide>
        <p15:guide id="8" orient="horz" pos="566">
          <p15:clr>
            <a:srgbClr val="A4A3A4"/>
          </p15:clr>
        </p15:guide>
        <p15:guide id="9" orient="horz" pos="2808">
          <p15:clr>
            <a:srgbClr val="A4A3A4"/>
          </p15:clr>
        </p15:guide>
        <p15:guide id="10" pos="2880">
          <p15:clr>
            <a:srgbClr val="A4A3A4"/>
          </p15:clr>
        </p15:guide>
        <p15:guide id="11" pos="363">
          <p15:clr>
            <a:srgbClr val="A4A3A4"/>
          </p15:clr>
        </p15:guide>
        <p15:guide id="12" pos="5396">
          <p15:clr>
            <a:srgbClr val="A4A3A4"/>
          </p15:clr>
        </p15:guide>
        <p15:guide id="13" pos="282">
          <p15:clr>
            <a:srgbClr val="A4A3A4"/>
          </p15:clr>
        </p15:guide>
        <p15:guide id="14" pos="3784">
          <p15:clr>
            <a:srgbClr val="A4A3A4"/>
          </p15:clr>
        </p15:guide>
        <p15:guide id="15" pos="3736">
          <p15:clr>
            <a:srgbClr val="A4A3A4"/>
          </p15:clr>
        </p15:guide>
        <p15:guide id="16" pos="2179">
          <p15:clr>
            <a:srgbClr val="A4A3A4"/>
          </p15:clr>
        </p15:guide>
        <p15:guide id="17" pos="5464">
          <p15:clr>
            <a:srgbClr val="A4A3A4"/>
          </p15:clr>
        </p15:guide>
        <p15:guide id="18" pos="3867">
          <p15:clr>
            <a:srgbClr val="A4A3A4"/>
          </p15:clr>
        </p15:guide>
      </p15:sldGuideLst>
    </p:ext>
    <p:ext uri="{2D200454-40CA-4A62-9FC3-DE9A4176ACB9}">
      <p15:notesGuideLst xmlns:p15="http://schemas.microsoft.com/office/powerpoint/2012/main">
        <p15:guide id="1" orient="horz" pos="2931">
          <p15:clr>
            <a:srgbClr val="A4A3A4"/>
          </p15:clr>
        </p15:guide>
        <p15:guide id="2" pos="221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1E32"/>
    <a:srgbClr val="FFFFFF"/>
    <a:srgbClr val="C75B12"/>
    <a:srgbClr val="E17000"/>
    <a:srgbClr val="5B8F22"/>
    <a:srgbClr val="D2C295"/>
    <a:srgbClr val="A79E70"/>
    <a:srgbClr val="4D4F53"/>
    <a:srgbClr val="0099CC"/>
    <a:srgbClr val="69BE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p:restoredTop sz="95351" autoAdjust="0"/>
  </p:normalViewPr>
  <p:slideViewPr>
    <p:cSldViewPr snapToObjects="1" showGuides="1">
      <p:cViewPr varScale="1">
        <p:scale>
          <a:sx n="131" d="100"/>
          <a:sy n="131" d="100"/>
        </p:scale>
        <p:origin x="1344" y="184"/>
      </p:cViewPr>
      <p:guideLst>
        <p:guide orient="horz" pos="326"/>
        <p:guide orient="horz" pos="1294"/>
        <p:guide orient="horz" pos="3745"/>
        <p:guide orient="horz" pos="3980"/>
        <p:guide orient="horz" pos="1052"/>
        <p:guide orient="horz" pos="1741"/>
        <p:guide orient="horz" pos="4183"/>
        <p:guide orient="horz" pos="566"/>
        <p:guide orient="horz" pos="2808"/>
        <p:guide pos="2880"/>
        <p:guide pos="363"/>
        <p:guide pos="5396"/>
        <p:guide pos="282"/>
        <p:guide pos="3784"/>
        <p:guide pos="3736"/>
        <p:guide pos="2179"/>
        <p:guide pos="5464"/>
        <p:guide pos="3867"/>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85" d="100"/>
          <a:sy n="85" d="100"/>
        </p:scale>
        <p:origin x="-3138" y="-90"/>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tags" Target="tags/tag1.xml"/><Relationship Id="rId81" Type="http://schemas.openxmlformats.org/officeDocument/2006/relationships/commentAuthors" Target="commentAuthors.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4" Type="http://schemas.openxmlformats.org/officeDocument/2006/relationships/image" Target="../media/image15.wmf"/><Relationship Id="rId5" Type="http://schemas.openxmlformats.org/officeDocument/2006/relationships/image" Target="../media/image16.wmf"/><Relationship Id="rId1" Type="http://schemas.openxmlformats.org/officeDocument/2006/relationships/image" Target="../media/image12.wmf"/><Relationship Id="rId2"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4" Type="http://schemas.openxmlformats.org/officeDocument/2006/relationships/image" Target="../media/image33.emf"/><Relationship Id="rId1" Type="http://schemas.openxmlformats.org/officeDocument/2006/relationships/image" Target="../media/image30.wmf"/><Relationship Id="rId2"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4FEBF33E-D9A7-42CC-B598-9AD8356CBB5A}" type="datetimeFigureOut">
              <a:rPr lang="en-US" smtClean="0"/>
              <a:pPr/>
              <a:t>8/19/16</a:t>
            </a:fld>
            <a:endParaRPr lang="en-US"/>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4CEAAB5D-0CC4-45A8-B4B6-0B8B738A4E3F}" type="slidenum">
              <a:rPr lang="en-US" smtClean="0"/>
              <a:pPr/>
              <a:t>‹#›</a:t>
            </a:fld>
            <a:endParaRPr lang="en-US"/>
          </a:p>
        </p:txBody>
      </p:sp>
    </p:spTree>
    <p:extLst>
      <p:ext uri="{BB962C8B-B14F-4D97-AF65-F5344CB8AC3E}">
        <p14:creationId xmlns:p14="http://schemas.microsoft.com/office/powerpoint/2010/main" val="31682716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lang="en-US" dirty="0"/>
          </a:p>
        </p:txBody>
      </p:sp>
      <p:sp>
        <p:nvSpPr>
          <p:cNvPr id="3" name="Date Placeholder 2"/>
          <p:cNvSpPr>
            <a:spLocks noGrp="1"/>
          </p:cNvSpPr>
          <p:nvPr>
            <p:ph type="dt" idx="1"/>
          </p:nvPr>
        </p:nvSpPr>
        <p:spPr>
          <a:xfrm>
            <a:off x="3976333" y="0"/>
            <a:ext cx="3041968" cy="465296"/>
          </a:xfrm>
          <a:prstGeom prst="rect">
            <a:avLst/>
          </a:prstGeom>
        </p:spPr>
        <p:txBody>
          <a:bodyPr vert="horz" lIns="93287" tIns="46644" rIns="93287" bIns="46644" rtlCol="0"/>
          <a:lstStyle>
            <a:lvl1pPr algn="r">
              <a:defRPr sz="1200"/>
            </a:lvl1pPr>
          </a:lstStyle>
          <a:p>
            <a:fld id="{C3B58700-9FA2-48CE-AC88-D71D45EB490A}" type="datetimeFigureOut">
              <a:rPr lang="en-US" smtClean="0"/>
              <a:pPr/>
              <a:t>8/19/16</a:t>
            </a:fld>
            <a:endParaRPr lang="en-US" dirty="0"/>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endParaRPr lang="en-US" dirty="0"/>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lIns="93287" tIns="46644" rIns="93287" bIns="46644" rtlCol="0" anchor="b"/>
          <a:lstStyle>
            <a:lvl1pPr algn="r">
              <a:defRPr sz="1200"/>
            </a:lvl1pPr>
          </a:lstStyle>
          <a:p>
            <a:fld id="{FE9BC4E5-2BC1-4F43-85DD-A1B8F74CB7EB}" type="slidenum">
              <a:rPr lang="en-US" smtClean="0"/>
              <a:pPr/>
              <a:t>‹#›</a:t>
            </a:fld>
            <a:endParaRPr lang="en-US" dirty="0"/>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E9BC4E5-2BC1-4F43-85DD-A1B8F74CB7EB}" type="slidenum">
              <a:rPr lang="en-US" smtClean="0"/>
              <a:pPr/>
              <a:t>1</a:t>
            </a:fld>
            <a:endParaRPr lang="en-US" dirty="0"/>
          </a:p>
        </p:txBody>
      </p:sp>
    </p:spTree>
    <p:extLst>
      <p:ext uri="{BB962C8B-B14F-4D97-AF65-F5344CB8AC3E}">
        <p14:creationId xmlns:p14="http://schemas.microsoft.com/office/powerpoint/2010/main" val="1610629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3FFECD3-2C70-6F45-A72C-23E09EEBC534}" type="slidenum">
              <a:rPr lang="en-US" altLang="en-US">
                <a:latin typeface="Calibri" charset="0"/>
              </a:rPr>
              <a:pPr eaLnBrk="1" hangingPunct="1"/>
              <a:t>10</a:t>
            </a:fld>
            <a:endParaRPr lang="en-US" altLang="en-US">
              <a:latin typeface="Calibri" charset="0"/>
            </a:endParaRPr>
          </a:p>
        </p:txBody>
      </p:sp>
    </p:spTree>
    <p:extLst>
      <p:ext uri="{BB962C8B-B14F-4D97-AF65-F5344CB8AC3E}">
        <p14:creationId xmlns:p14="http://schemas.microsoft.com/office/powerpoint/2010/main" val="1673630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8434" y="6196867"/>
            <a:ext cx="2275566" cy="661133"/>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40195"/>
            <a:ext cx="1973584" cy="717805"/>
          </a:xfrm>
          <a:prstGeom prst="rect">
            <a:avLst/>
          </a:prstGeom>
        </p:spPr>
      </p:pic>
      <p:sp>
        <p:nvSpPr>
          <p:cNvPr id="2" name="Title 1"/>
          <p:cNvSpPr>
            <a:spLocks noGrp="1"/>
          </p:cNvSpPr>
          <p:nvPr>
            <p:ph type="ctrTitle"/>
          </p:nvPr>
        </p:nvSpPr>
        <p:spPr>
          <a:xfrm>
            <a:off x="557213" y="536575"/>
            <a:ext cx="8008937" cy="2246313"/>
          </a:xfrm>
        </p:spPr>
        <p:txBody>
          <a:bodyPr anchor="b" anchorCtr="0">
            <a:noAutofit/>
          </a:bodyPr>
          <a:lstStyle>
            <a:lvl1pPr>
              <a:defRPr sz="4300" b="1">
                <a:solidFill>
                  <a:schemeClr val="tx1"/>
                </a:solidFill>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57213" y="3646170"/>
            <a:ext cx="7989887" cy="2187702"/>
          </a:xfrm>
        </p:spPr>
        <p:txBody>
          <a:bodyPr>
            <a:noAutofit/>
          </a:bodyPr>
          <a:lstStyle>
            <a:lvl1pPr marL="0" indent="0" algn="l">
              <a:lnSpc>
                <a:spcPct val="110000"/>
              </a:lnSpc>
              <a:buNone/>
              <a:defRPr sz="1600" b="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CA" dirty="0" smtClean="0"/>
          </a:p>
        </p:txBody>
      </p:sp>
      <p:sp>
        <p:nvSpPr>
          <p:cNvPr id="15" name="Text Placeholder 14"/>
          <p:cNvSpPr>
            <a:spLocks noGrp="1"/>
          </p:cNvSpPr>
          <p:nvPr>
            <p:ph type="body" sz="quarter" idx="11" hasCustomPrompt="1"/>
          </p:nvPr>
        </p:nvSpPr>
        <p:spPr>
          <a:xfrm>
            <a:off x="557213" y="2755011"/>
            <a:ext cx="8008937" cy="635889"/>
          </a:xfrm>
        </p:spPr>
        <p:txBody>
          <a:bodyPr>
            <a:noAutofit/>
          </a:bodyPr>
          <a:lstStyle>
            <a:lvl1pPr>
              <a:lnSpc>
                <a:spcPct val="100000"/>
              </a:lnSpc>
              <a:defRPr sz="4200" b="0">
                <a:solidFill>
                  <a:schemeClr val="tx1"/>
                </a:solidFill>
                <a:latin typeface="Arial" pitchFamily="34" charset="0"/>
                <a:cs typeface="Arial" pitchFamily="34" charset="0"/>
              </a:defRPr>
            </a:lvl1pPr>
          </a:lstStyle>
          <a:p>
            <a:pPr lvl="0"/>
            <a:r>
              <a:rPr lang="en-CA" dirty="0" smtClean="0"/>
              <a:t>Click to edit Master subtitle style</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3500"/>
            <a:ext cx="9158400" cy="6868800"/>
          </a:xfrm>
          <a:prstGeom prst="rect">
            <a:avLst/>
          </a:prstGeom>
        </p:spPr>
      </p:pic>
    </p:spTree>
    <p:extLst>
      <p:ext uri="{BB962C8B-B14F-4D97-AF65-F5344CB8AC3E}">
        <p14:creationId xmlns:p14="http://schemas.microsoft.com/office/powerpoint/2010/main" val="10987518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 y="934933"/>
            <a:ext cx="8685251" cy="202691"/>
          </a:xfrm>
          <a:prstGeom prst="rect">
            <a:avLst/>
          </a:prstGeom>
        </p:spPr>
      </p:pic>
      <p:sp>
        <p:nvSpPr>
          <p:cNvPr id="8" name="Slide Number Placeholder 7"/>
          <p:cNvSpPr>
            <a:spLocks noGrp="1"/>
          </p:cNvSpPr>
          <p:nvPr>
            <p:ph type="sldNum" sz="quarter" idx="11"/>
          </p:nvPr>
        </p:nvSpPr>
        <p:spPr/>
        <p:txBody>
          <a:bodyPr/>
          <a:lstStyle/>
          <a:p>
            <a:fld id="{5BD36294-2849-48A8-8531-5354CF3095D2}"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CA" dirty="0"/>
          </a:p>
        </p:txBody>
      </p:sp>
      <p:sp>
        <p:nvSpPr>
          <p:cNvPr id="16" name="Content Placeholder 15"/>
          <p:cNvSpPr>
            <a:spLocks noGrp="1"/>
          </p:cNvSpPr>
          <p:nvPr>
            <p:ph sz="quarter" idx="14"/>
          </p:nvPr>
        </p:nvSpPr>
        <p:spPr>
          <a:xfrm>
            <a:off x="457200" y="1243584"/>
            <a:ext cx="8108950" cy="5065522"/>
          </a:xfrm>
        </p:spPr>
        <p:txBody>
          <a:bodyPr/>
          <a:lstStyle>
            <a:lvl1pPr>
              <a:buClr>
                <a:srgbClr val="981E32"/>
              </a:buClr>
              <a:defRPr/>
            </a:lvl1pPr>
            <a:lvl2pPr>
              <a:buClr>
                <a:srgbClr val="981E32"/>
              </a:buClr>
              <a:buSzPct val="120000"/>
              <a:defRPr/>
            </a:lvl2pPr>
            <a:lvl3pPr>
              <a:buClr>
                <a:srgbClr val="981E32"/>
              </a:buClr>
              <a:buSzPct val="120000"/>
              <a:defRPr b="0"/>
            </a:lvl3pPr>
            <a:lvl4pPr>
              <a:buClr>
                <a:srgbClr val="981E32"/>
              </a:buClr>
              <a:buSzPct val="120000"/>
              <a:defRPr/>
            </a:lvl4pPr>
            <a:lvl5pPr>
              <a:buClr>
                <a:srgbClr val="981E32"/>
              </a:buClr>
              <a:buSzPct val="1200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 y="934933"/>
            <a:ext cx="8685251" cy="202691"/>
          </a:xfrm>
          <a:prstGeom prst="rect">
            <a:avLst/>
          </a:prstGeom>
        </p:spPr>
      </p:pic>
      <p:sp>
        <p:nvSpPr>
          <p:cNvPr id="8" name="Slide Number Placeholder 7"/>
          <p:cNvSpPr>
            <a:spLocks noGrp="1"/>
          </p:cNvSpPr>
          <p:nvPr>
            <p:ph type="sldNum" sz="quarter" idx="11"/>
          </p:nvPr>
        </p:nvSpPr>
        <p:spPr/>
        <p:txBody>
          <a:bodyPr/>
          <a:lstStyle/>
          <a:p>
            <a:fld id="{5BD36294-2849-48A8-8531-5354CF3095D2}"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CA" dirty="0"/>
          </a:p>
        </p:txBody>
      </p:sp>
      <p:sp>
        <p:nvSpPr>
          <p:cNvPr id="16" name="Content Placeholder 15"/>
          <p:cNvSpPr>
            <a:spLocks noGrp="1"/>
          </p:cNvSpPr>
          <p:nvPr>
            <p:ph sz="quarter" idx="14"/>
          </p:nvPr>
        </p:nvSpPr>
        <p:spPr>
          <a:xfrm>
            <a:off x="457200" y="1243584"/>
            <a:ext cx="3886200" cy="5065522"/>
          </a:xfrm>
        </p:spPr>
        <p:txBody>
          <a:bodyPr/>
          <a:lstStyle>
            <a:lvl1pPr>
              <a:buClr>
                <a:srgbClr val="981E32"/>
              </a:buClr>
              <a:defRPr/>
            </a:lvl1pPr>
            <a:lvl2pPr>
              <a:buClr>
                <a:srgbClr val="981E32"/>
              </a:buClr>
              <a:buSzPct val="120000"/>
              <a:defRPr/>
            </a:lvl2pPr>
            <a:lvl3pPr>
              <a:buClr>
                <a:srgbClr val="981E32"/>
              </a:buClr>
              <a:buSzPct val="120000"/>
              <a:defRPr/>
            </a:lvl3pPr>
            <a:lvl4pPr>
              <a:buClr>
                <a:srgbClr val="981E32"/>
              </a:buClr>
              <a:buSzPct val="120000"/>
              <a:defRPr/>
            </a:lvl4pPr>
            <a:lvl5pPr>
              <a:buClr>
                <a:srgbClr val="981E32"/>
              </a:buClr>
              <a:buSzPct val="1200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11" name="Content Placeholder 15"/>
          <p:cNvSpPr>
            <a:spLocks noGrp="1"/>
          </p:cNvSpPr>
          <p:nvPr>
            <p:ph sz="quarter" idx="15"/>
          </p:nvPr>
        </p:nvSpPr>
        <p:spPr>
          <a:xfrm>
            <a:off x="4648200" y="1252729"/>
            <a:ext cx="3886200" cy="5065522"/>
          </a:xfrm>
        </p:spPr>
        <p:txBody>
          <a:bodyPr/>
          <a:lstStyle>
            <a:lvl1pPr>
              <a:buClr>
                <a:srgbClr val="981E32"/>
              </a:buClr>
              <a:defRPr/>
            </a:lvl1pPr>
            <a:lvl2pPr>
              <a:buClr>
                <a:srgbClr val="981E32"/>
              </a:buClr>
              <a:buSzPct val="120000"/>
              <a:defRPr/>
            </a:lvl2pPr>
            <a:lvl3pPr>
              <a:buClr>
                <a:srgbClr val="981E32"/>
              </a:buClr>
              <a:buSzPct val="120000"/>
              <a:defRPr/>
            </a:lvl3pPr>
            <a:lvl4pPr>
              <a:buClr>
                <a:srgbClr val="981E32"/>
              </a:buClr>
              <a:buSzPct val="120000"/>
              <a:defRPr/>
            </a:lvl4pPr>
            <a:lvl5pPr>
              <a:buClr>
                <a:srgbClr val="981E32"/>
              </a:buClr>
              <a:buSzPct val="1200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line headlin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 y="934933"/>
            <a:ext cx="8685251" cy="202691"/>
          </a:xfrm>
          <a:prstGeom prst="rect">
            <a:avLst/>
          </a:prstGeom>
        </p:spPr>
      </p:pic>
      <p:sp>
        <p:nvSpPr>
          <p:cNvPr id="8" name="Slide Number Placeholder 7"/>
          <p:cNvSpPr>
            <a:spLocks noGrp="1"/>
          </p:cNvSpPr>
          <p:nvPr>
            <p:ph type="sldNum" sz="quarter" idx="11"/>
          </p:nvPr>
        </p:nvSpPr>
        <p:spPr/>
        <p:txBody>
          <a:bodyPr/>
          <a:lstStyle/>
          <a:p>
            <a:fld id="{5BD36294-2849-48A8-8531-5354CF3095D2}"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CA" dirty="0"/>
          </a:p>
        </p:txBody>
      </p:sp>
      <p:sp>
        <p:nvSpPr>
          <p:cNvPr id="5" name="Picture Placeholder 4"/>
          <p:cNvSpPr>
            <a:spLocks noGrp="1"/>
          </p:cNvSpPr>
          <p:nvPr>
            <p:ph type="pic" sz="quarter" idx="15"/>
          </p:nvPr>
        </p:nvSpPr>
        <p:spPr>
          <a:xfrm>
            <a:off x="3646488" y="1252728"/>
            <a:ext cx="2442340" cy="2481072"/>
          </a:xfrm>
        </p:spPr>
        <p:txBody>
          <a:bodyPr/>
          <a:lstStyle/>
          <a:p>
            <a:r>
              <a:rPr lang="en-US" dirty="0" smtClean="0"/>
              <a:t>Click icon to add picture</a:t>
            </a:r>
            <a:endParaRPr lang="en-CA" dirty="0"/>
          </a:p>
        </p:txBody>
      </p:sp>
      <p:sp>
        <p:nvSpPr>
          <p:cNvPr id="11" name="Picture Placeholder 4"/>
          <p:cNvSpPr>
            <a:spLocks noGrp="1"/>
          </p:cNvSpPr>
          <p:nvPr>
            <p:ph type="pic" sz="quarter" idx="16"/>
          </p:nvPr>
        </p:nvSpPr>
        <p:spPr>
          <a:xfrm>
            <a:off x="3646488" y="3886200"/>
            <a:ext cx="2442340" cy="2432050"/>
          </a:xfrm>
        </p:spPr>
        <p:txBody>
          <a:bodyPr/>
          <a:lstStyle/>
          <a:p>
            <a:r>
              <a:rPr lang="en-US" dirty="0" smtClean="0"/>
              <a:t>Click icon to add picture</a:t>
            </a:r>
            <a:endParaRPr lang="en-CA" dirty="0"/>
          </a:p>
        </p:txBody>
      </p:sp>
      <p:sp>
        <p:nvSpPr>
          <p:cNvPr id="13" name="Picture Placeholder 4"/>
          <p:cNvSpPr>
            <a:spLocks noGrp="1"/>
          </p:cNvSpPr>
          <p:nvPr>
            <p:ph type="pic" sz="quarter" idx="17"/>
          </p:nvPr>
        </p:nvSpPr>
        <p:spPr>
          <a:xfrm>
            <a:off x="6242954" y="1243584"/>
            <a:ext cx="2442340" cy="5065522"/>
          </a:xfrm>
        </p:spPr>
        <p:txBody>
          <a:bodyPr/>
          <a:lstStyle/>
          <a:p>
            <a:r>
              <a:rPr lang="en-US" dirty="0" smtClean="0"/>
              <a:t>Click icon to add picture</a:t>
            </a:r>
            <a:endParaRPr lang="en-CA" dirty="0"/>
          </a:p>
        </p:txBody>
      </p:sp>
      <p:sp>
        <p:nvSpPr>
          <p:cNvPr id="3" name="Content Placeholder 2"/>
          <p:cNvSpPr>
            <a:spLocks noGrp="1"/>
          </p:cNvSpPr>
          <p:nvPr>
            <p:ph sz="quarter" idx="18"/>
          </p:nvPr>
        </p:nvSpPr>
        <p:spPr>
          <a:xfrm>
            <a:off x="457200" y="1243584"/>
            <a:ext cx="3013075" cy="5065522"/>
          </a:xfrm>
        </p:spPr>
        <p:txBody>
          <a:bodyPr/>
          <a:lstStyle>
            <a:lvl2pPr>
              <a:buSzPct val="120000"/>
              <a:defRPr/>
            </a:lvl2pPr>
            <a:lvl3pPr>
              <a:buSzPct val="120000"/>
              <a:defRPr/>
            </a:lvl3pPr>
            <a:lvl4pPr>
              <a:buSzPct val="120000"/>
              <a:defRPr/>
            </a:lvl4pPr>
            <a:lvl5pPr>
              <a:buSzPct val="1200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26696461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Chart on righ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 y="934933"/>
            <a:ext cx="8685251" cy="202691"/>
          </a:xfrm>
          <a:prstGeom prst="rect">
            <a:avLst/>
          </a:prstGeom>
        </p:spPr>
      </p:pic>
      <p:sp>
        <p:nvSpPr>
          <p:cNvPr id="8" name="Slide Number Placeholder 7"/>
          <p:cNvSpPr>
            <a:spLocks noGrp="1"/>
          </p:cNvSpPr>
          <p:nvPr>
            <p:ph type="sldNum" sz="quarter" idx="11"/>
          </p:nvPr>
        </p:nvSpPr>
        <p:spPr/>
        <p:txBody>
          <a:bodyPr/>
          <a:lstStyle/>
          <a:p>
            <a:fld id="{5BD36294-2849-48A8-8531-5354CF3095D2}"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CA" dirty="0"/>
          </a:p>
        </p:txBody>
      </p:sp>
      <p:sp>
        <p:nvSpPr>
          <p:cNvPr id="3" name="Chart Placeholder 2"/>
          <p:cNvSpPr>
            <a:spLocks noGrp="1"/>
          </p:cNvSpPr>
          <p:nvPr>
            <p:ph type="chart" sz="quarter" idx="15"/>
          </p:nvPr>
        </p:nvSpPr>
        <p:spPr>
          <a:xfrm>
            <a:off x="6007100" y="1243584"/>
            <a:ext cx="2667000" cy="5065522"/>
          </a:xfrm>
        </p:spPr>
        <p:txBody>
          <a:bodyPr/>
          <a:lstStyle/>
          <a:p>
            <a:r>
              <a:rPr lang="en-US" smtClean="0"/>
              <a:t>Click icon to add chart</a:t>
            </a:r>
            <a:endParaRPr lang="en-CA" dirty="0"/>
          </a:p>
        </p:txBody>
      </p:sp>
      <p:sp>
        <p:nvSpPr>
          <p:cNvPr id="5" name="Content Placeholder 4"/>
          <p:cNvSpPr>
            <a:spLocks noGrp="1"/>
          </p:cNvSpPr>
          <p:nvPr>
            <p:ph sz="quarter" idx="16"/>
          </p:nvPr>
        </p:nvSpPr>
        <p:spPr>
          <a:xfrm>
            <a:off x="457200" y="1243584"/>
            <a:ext cx="5484812" cy="5065522"/>
          </a:xfrm>
        </p:spPr>
        <p:txBody>
          <a:bodyPr/>
          <a:lstStyle>
            <a:lvl2pPr>
              <a:buSzPct val="120000"/>
              <a:defRPr/>
            </a:lvl2pPr>
            <a:lvl3pPr>
              <a:buSzPct val="120000"/>
              <a:defRPr/>
            </a:lvl3pPr>
            <a:lvl4pPr>
              <a:buSzPct val="120000"/>
              <a:defRPr/>
            </a:lvl4pPr>
            <a:lvl5pPr>
              <a:buSzPct val="12000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extLst>
      <p:ext uri="{BB962C8B-B14F-4D97-AF65-F5344CB8AC3E}">
        <p14:creationId xmlns:p14="http://schemas.microsoft.com/office/powerpoint/2010/main" val="5954724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sp>
        <p:nvSpPr>
          <p:cNvPr id="6" name="Picture Placeholder 5"/>
          <p:cNvSpPr>
            <a:spLocks noGrp="1"/>
          </p:cNvSpPr>
          <p:nvPr>
            <p:ph type="pic" sz="quarter" idx="10" hasCustomPrompt="1"/>
          </p:nvPr>
        </p:nvSpPr>
        <p:spPr>
          <a:xfrm>
            <a:off x="0" y="0"/>
            <a:ext cx="9144000" cy="6858000"/>
          </a:xfrm>
        </p:spPr>
        <p:txBody>
          <a:bodyPr lIns="432000"/>
          <a:lstStyle>
            <a:lvl1pPr>
              <a:defRPr b="1" baseline="0">
                <a:solidFill>
                  <a:srgbClr val="FF0000"/>
                </a:solidFill>
              </a:defRPr>
            </a:lvl1pPr>
          </a:lstStyle>
          <a:p>
            <a:r>
              <a:rPr lang="en-CA" dirty="0" smtClean="0"/>
              <a:t/>
            </a:r>
            <a:br>
              <a:rPr lang="en-CA" dirty="0" smtClean="0"/>
            </a:br>
            <a:r>
              <a:rPr lang="en-CA" dirty="0" smtClean="0"/>
              <a:t/>
            </a:r>
            <a:br>
              <a:rPr lang="en-CA" dirty="0" smtClean="0"/>
            </a:br>
            <a:r>
              <a:rPr lang="en-CA" dirty="0" smtClean="0"/>
              <a:t/>
            </a:r>
            <a:br>
              <a:rPr lang="en-CA" dirty="0" smtClean="0"/>
            </a:br>
            <a:r>
              <a:rPr lang="en-CA" dirty="0" smtClean="0"/>
              <a:t/>
            </a:r>
            <a:br>
              <a:rPr lang="en-CA" dirty="0" smtClean="0"/>
            </a:br>
            <a:r>
              <a:rPr lang="en-CA" dirty="0" smtClean="0"/>
              <a:t/>
            </a:r>
            <a:br>
              <a:rPr lang="en-CA" dirty="0" smtClean="0"/>
            </a:br>
            <a:r>
              <a:rPr lang="en-CA" dirty="0" smtClean="0"/>
              <a:t/>
            </a:r>
            <a:br>
              <a:rPr lang="en-CA" dirty="0" smtClean="0"/>
            </a:br>
            <a:r>
              <a:rPr lang="en-CA" dirty="0" smtClean="0"/>
              <a:t>***INSTRUCTIONS ON HOW TO APPLY IMAGE MASKING TO SLIDE LAYOUT***</a:t>
            </a:r>
            <a:br>
              <a:rPr lang="en-CA" dirty="0" smtClean="0"/>
            </a:br>
            <a:r>
              <a:rPr lang="en-CA" dirty="0" smtClean="0"/>
              <a:t>STEP 1: Click icon to insert image</a:t>
            </a:r>
            <a:br>
              <a:rPr lang="en-CA" dirty="0" smtClean="0"/>
            </a:br>
            <a:r>
              <a:rPr lang="en-CA" dirty="0" smtClean="0"/>
              <a:t>STEP 2: Once image is inserted, right-click image, and choose ‘Send to Back’</a:t>
            </a:r>
          </a:p>
        </p:txBody>
      </p:sp>
      <p:sp>
        <p:nvSpPr>
          <p:cNvPr id="4" name="Title 3"/>
          <p:cNvSpPr>
            <a:spLocks noGrp="1"/>
          </p:cNvSpPr>
          <p:nvPr>
            <p:ph type="title"/>
          </p:nvPr>
        </p:nvSpPr>
        <p:spPr/>
        <p:txBody>
          <a:bodyPr/>
          <a:lstStyle/>
          <a:p>
            <a:r>
              <a:rPr lang="en-US" smtClean="0"/>
              <a:t>Click to edit Master title style</a:t>
            </a:r>
            <a:endParaRPr lang="en-CA" dirty="0"/>
          </a:p>
        </p:txBody>
      </p:sp>
    </p:spTree>
    <p:extLst>
      <p:ext uri="{BB962C8B-B14F-4D97-AF65-F5344CB8AC3E}">
        <p14:creationId xmlns:p14="http://schemas.microsoft.com/office/powerpoint/2010/main" val="1276916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142E0765-1625-E246-9EF1-F846B49D0537}" type="datetimeFigureOut">
              <a:rPr lang="en-US"/>
              <a:pPr>
                <a:defRPr/>
              </a:pPr>
              <a:t>8/19/16</a:t>
            </a:fld>
            <a:endParaRPr lang="en-US" dirty="0"/>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32295C8F-68B8-C84C-A77C-321DDD7E8D50}" type="slidenum">
              <a:rPr lang="en-US" altLang="en-US"/>
              <a:pPr/>
              <a:t>‹#›</a:t>
            </a:fld>
            <a:endParaRPr lang="en-US" altLang="en-US"/>
          </a:p>
        </p:txBody>
      </p:sp>
    </p:spTree>
    <p:extLst>
      <p:ext uri="{BB962C8B-B14F-4D97-AF65-F5344CB8AC3E}">
        <p14:creationId xmlns:p14="http://schemas.microsoft.com/office/powerpoint/2010/main" val="176112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04367E9-BEDD-1C42-9971-D86560307DE3}" type="datetimeFigureOut">
              <a:rPr lang="en-US"/>
              <a:pPr>
                <a:defRPr/>
              </a:pPr>
              <a:t>8/19/16</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23DDAB6C-2509-DD4A-9A3F-62C4FDBBF2AA}" type="slidenum">
              <a:rPr lang="en-US" altLang="en-US"/>
              <a:pPr/>
              <a:t>‹#›</a:t>
            </a:fld>
            <a:endParaRPr lang="en-US" altLang="en-US"/>
          </a:p>
        </p:txBody>
      </p:sp>
    </p:spTree>
    <p:extLst>
      <p:ext uri="{BB962C8B-B14F-4D97-AF65-F5344CB8AC3E}">
        <p14:creationId xmlns:p14="http://schemas.microsoft.com/office/powerpoint/2010/main" val="17391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0DF73880-F4C4-1345-8330-11C6E70EC286}" type="datetimeFigureOut">
              <a:rPr lang="en-US"/>
              <a:pPr>
                <a:defRPr/>
              </a:pPr>
              <a:t>8/19/16</a:t>
            </a:fld>
            <a:endParaRPr lang="en-US" dirty="0"/>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CAC8E86B-0A5A-5943-B2ED-80DAD0E2A410}" type="slidenum">
              <a:rPr lang="en-US" altLang="en-US"/>
              <a:pPr/>
              <a:t>‹#›</a:t>
            </a:fld>
            <a:endParaRPr lang="en-US" alt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1252728"/>
          </a:xfrm>
          <a:prstGeom prst="rect">
            <a:avLst/>
          </a:prstGeom>
        </p:spPr>
      </p:pic>
    </p:spTree>
    <p:extLst>
      <p:ext uri="{BB962C8B-B14F-4D97-AF65-F5344CB8AC3E}">
        <p14:creationId xmlns:p14="http://schemas.microsoft.com/office/powerpoint/2010/main" val="4814691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1822" y="129091"/>
            <a:ext cx="8103570" cy="753033"/>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43584"/>
            <a:ext cx="8109919" cy="50292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566150" y="6318251"/>
            <a:ext cx="318932" cy="539750"/>
          </a:xfrm>
          <a:prstGeom prst="rect">
            <a:avLst/>
          </a:prstGeom>
        </p:spPr>
        <p:txBody>
          <a:bodyPr vert="horz" lIns="72000" tIns="57600" rIns="72000" bIns="45720" rtlCol="0" anchor="ctr"/>
          <a:lstStyle>
            <a:lvl1pPr algn="l">
              <a:defRPr sz="1100" b="0">
                <a:solidFill>
                  <a:schemeClr val="tx1"/>
                </a:solidFill>
                <a:latin typeface="Arial" pitchFamily="34" charset="0"/>
                <a:cs typeface="Arial" pitchFamily="34" charset="0"/>
              </a:defRPr>
            </a:lvl1pPr>
          </a:lstStyle>
          <a:p>
            <a:fld id="{5BD36294-2849-48A8-8531-5354CF3095D2}" type="slidenum">
              <a:rPr lang="en-US" smtClean="0"/>
              <a:pPr/>
              <a:t>‹#›</a:t>
            </a:fld>
            <a:endParaRPr lang="en-US"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4" r:id="rId3"/>
    <p:sldLayoutId id="2147483671" r:id="rId4"/>
    <p:sldLayoutId id="2147483672" r:id="rId5"/>
    <p:sldLayoutId id="2147483673" r:id="rId6"/>
    <p:sldLayoutId id="2147483676" r:id="rId7"/>
    <p:sldLayoutId id="2147483677" r:id="rId8"/>
    <p:sldLayoutId id="2147483678" r:id="rId9"/>
  </p:sldLayoutIdLst>
  <p:timing>
    <p:tnLst>
      <p:par>
        <p:cTn id="1" dur="indefinite" restart="never" nodeType="tmRoot"/>
      </p:par>
    </p:tnLst>
  </p:timing>
  <p:hf hdr="0" dt="0"/>
  <p:txStyles>
    <p:titleStyle>
      <a:lvl1pPr algn="l" defTabSz="914400" rtl="0" eaLnBrk="1" latinLnBrk="0" hangingPunct="1">
        <a:spcBef>
          <a:spcPct val="0"/>
        </a:spcBef>
        <a:buNone/>
        <a:defRPr sz="2400" b="1" kern="1200">
          <a:solidFill>
            <a:schemeClr val="bg2"/>
          </a:solidFill>
          <a:latin typeface="Arial" pitchFamily="34" charset="0"/>
          <a:ea typeface="+mj-ea"/>
          <a:cs typeface="Arial" pitchFamily="34" charset="0"/>
        </a:defRPr>
      </a:lvl1pPr>
    </p:titleStyle>
    <p:bodyStyle>
      <a:lvl1pPr marL="0" indent="0" algn="l" defTabSz="914400" rtl="0" eaLnBrk="1" latinLnBrk="0" hangingPunct="1">
        <a:lnSpc>
          <a:spcPct val="120000"/>
        </a:lnSpc>
        <a:spcBef>
          <a:spcPts val="0"/>
        </a:spcBef>
        <a:spcAft>
          <a:spcPts val="300"/>
        </a:spcAft>
        <a:buClr>
          <a:schemeClr val="tx1"/>
        </a:buClr>
        <a:buFont typeface="Arial" pitchFamily="34" charset="0"/>
        <a:buNone/>
        <a:defRPr sz="2400" b="1" kern="1200" baseline="0">
          <a:solidFill>
            <a:schemeClr val="tx1"/>
          </a:solidFill>
          <a:latin typeface="Arial" pitchFamily="34" charset="0"/>
          <a:ea typeface="+mn-ea"/>
          <a:cs typeface="Arial" pitchFamily="34" charset="0"/>
        </a:defRPr>
      </a:lvl1pPr>
      <a:lvl2pPr marL="457200" indent="-223838" algn="l" defTabSz="914400" rtl="0" eaLnBrk="1" latinLnBrk="0" hangingPunct="1">
        <a:lnSpc>
          <a:spcPct val="120000"/>
        </a:lnSpc>
        <a:spcBef>
          <a:spcPts val="0"/>
        </a:spcBef>
        <a:spcAft>
          <a:spcPts val="0"/>
        </a:spcAft>
        <a:buClr>
          <a:schemeClr val="bg2"/>
        </a:buClr>
        <a:buSzPct val="120000"/>
        <a:buFont typeface="Arial" pitchFamily="34" charset="0"/>
        <a:buChar char="•"/>
        <a:defRPr sz="2200" kern="1200">
          <a:solidFill>
            <a:schemeClr val="tx1"/>
          </a:solidFill>
          <a:latin typeface="Arial" pitchFamily="34" charset="0"/>
          <a:ea typeface="+mn-ea"/>
          <a:cs typeface="Arial" pitchFamily="34" charset="0"/>
        </a:defRPr>
      </a:lvl2pPr>
      <a:lvl3pPr marL="690563" indent="-233363" algn="l" defTabSz="914400" rtl="0" eaLnBrk="1" latinLnBrk="0" hangingPunct="1">
        <a:lnSpc>
          <a:spcPct val="120000"/>
        </a:lnSpc>
        <a:spcBef>
          <a:spcPts val="0"/>
        </a:spcBef>
        <a:buClr>
          <a:schemeClr val="bg2"/>
        </a:buClr>
        <a:buSzPct val="120000"/>
        <a:buFont typeface="Arial" pitchFamily="34" charset="0"/>
        <a:buChar char="-"/>
        <a:defRPr sz="2000" b="0" i="1" kern="1200">
          <a:solidFill>
            <a:schemeClr val="tx1"/>
          </a:solidFill>
          <a:latin typeface="Arial" pitchFamily="34" charset="0"/>
          <a:ea typeface="+mn-ea"/>
          <a:cs typeface="Arial" pitchFamily="34" charset="0"/>
        </a:defRPr>
      </a:lvl3pPr>
      <a:lvl4pPr marL="914400" indent="-223838" algn="l" defTabSz="914400" rtl="0" eaLnBrk="1" latinLnBrk="0" hangingPunct="1">
        <a:lnSpc>
          <a:spcPct val="120000"/>
        </a:lnSpc>
        <a:spcBef>
          <a:spcPts val="0"/>
        </a:spcBef>
        <a:buClr>
          <a:schemeClr val="bg2"/>
        </a:buClr>
        <a:buSzPct val="120000"/>
        <a:buFont typeface="Arial" pitchFamily="34" charset="0"/>
        <a:buChar char="•"/>
        <a:defRPr sz="1800" kern="1200">
          <a:solidFill>
            <a:schemeClr val="tx1"/>
          </a:solidFill>
          <a:latin typeface="Arial" pitchFamily="34" charset="0"/>
          <a:ea typeface="+mn-ea"/>
          <a:cs typeface="Arial" pitchFamily="34" charset="0"/>
        </a:defRPr>
      </a:lvl4pPr>
      <a:lvl5pPr marL="1147763" indent="-233363" algn="l" defTabSz="914400" rtl="0" eaLnBrk="1" latinLnBrk="0" hangingPunct="1">
        <a:lnSpc>
          <a:spcPct val="120000"/>
        </a:lnSpc>
        <a:spcBef>
          <a:spcPts val="0"/>
        </a:spcBef>
        <a:buClr>
          <a:schemeClr val="bg2"/>
        </a:buClr>
        <a:buSzPct val="12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dchassin@stanford.edu" TargetMode="Externa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5.wmf"/><Relationship Id="rId13" Type="http://schemas.openxmlformats.org/officeDocument/2006/relationships/oleObject" Target="../embeddings/oleObject5.bin"/><Relationship Id="rId14" Type="http://schemas.openxmlformats.org/officeDocument/2006/relationships/image" Target="../media/image16.wmf"/><Relationship Id="rId15"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8.xml"/><Relationship Id="rId3" Type="http://schemas.openxmlformats.org/officeDocument/2006/relationships/notesSlide" Target="../notesSlides/notesSlide2.xml"/><Relationship Id="rId4" Type="http://schemas.openxmlformats.org/officeDocument/2006/relationships/image" Target="../media/image17.emf"/><Relationship Id="rId5" Type="http://schemas.openxmlformats.org/officeDocument/2006/relationships/oleObject" Target="../embeddings/oleObject1.bin"/><Relationship Id="rId6" Type="http://schemas.openxmlformats.org/officeDocument/2006/relationships/image" Target="../media/image12.wmf"/><Relationship Id="rId7" Type="http://schemas.openxmlformats.org/officeDocument/2006/relationships/oleObject" Target="../embeddings/oleObject2.bin"/><Relationship Id="rId8" Type="http://schemas.openxmlformats.org/officeDocument/2006/relationships/image" Target="../media/image13.wmf"/><Relationship Id="rId9" Type="http://schemas.openxmlformats.org/officeDocument/2006/relationships/oleObject" Target="../embeddings/oleObject3.bin"/><Relationship Id="rId10"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9.wmf"/><Relationship Id="rId5" Type="http://schemas.openxmlformats.org/officeDocument/2006/relationships/image" Target="../media/image20.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tiff"/><Relationship Id="rId1" Type="http://schemas.openxmlformats.org/officeDocument/2006/relationships/slideLayout" Target="../slideLayouts/slideLayout8.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0.wmf"/><Relationship Id="rId5" Type="http://schemas.openxmlformats.org/officeDocument/2006/relationships/oleObject" Target="../embeddings/oleObject8.bin"/><Relationship Id="rId6" Type="http://schemas.openxmlformats.org/officeDocument/2006/relationships/image" Target="../media/image31.wmf"/><Relationship Id="rId7" Type="http://schemas.openxmlformats.org/officeDocument/2006/relationships/oleObject" Target="../embeddings/oleObject9.bin"/><Relationship Id="rId8" Type="http://schemas.openxmlformats.org/officeDocument/2006/relationships/image" Target="../media/image32.wmf"/><Relationship Id="rId9" Type="http://schemas.openxmlformats.org/officeDocument/2006/relationships/oleObject" Target="../embeddings/oleObject10.bin"/><Relationship Id="rId10"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9.png"/><Relationship Id="rId5" Type="http://schemas.openxmlformats.org/officeDocument/2006/relationships/oleObject" Target="../embeddings/oleObject11.bin"/><Relationship Id="rId6" Type="http://schemas.openxmlformats.org/officeDocument/2006/relationships/image" Target="../media/image37.wmf"/><Relationship Id="rId7" Type="http://schemas.openxmlformats.org/officeDocument/2006/relationships/oleObject" Target="../embeddings/oleObject12.bin"/><Relationship Id="rId8" Type="http://schemas.openxmlformats.org/officeDocument/2006/relationships/image" Target="../media/image38.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52.wmf"/><Relationship Id="rId5" Type="http://schemas.openxmlformats.org/officeDocument/2006/relationships/image" Target="../media/image53.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RANGE!node:7"/><Relationship Id="rId4" Type="http://schemas.openxmlformats.org/officeDocument/2006/relationships/hyperlink" Target="#RANGE!node:9"/><Relationship Id="rId1" Type="http://schemas.openxmlformats.org/officeDocument/2006/relationships/slideLayout" Target="../slideLayouts/slideLayout2.xml"/><Relationship Id="rId2" Type="http://schemas.openxmlformats.org/officeDocument/2006/relationships/hyperlink" Target="#RANGE!transformer_configuration: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557213" y="536575"/>
            <a:ext cx="8281987" cy="2246313"/>
          </a:xfrm>
        </p:spPr>
        <p:txBody>
          <a:bodyPr/>
          <a:lstStyle/>
          <a:p>
            <a:r>
              <a:rPr lang="en-CA" dirty="0" err="1" smtClean="0"/>
              <a:t>GridLAB</a:t>
            </a:r>
            <a:r>
              <a:rPr lang="en-CA" dirty="0" smtClean="0"/>
              <a:t>-D </a:t>
            </a:r>
            <a:r>
              <a:rPr lang="en-CA" dirty="0" err="1" smtClean="0"/>
              <a:t>Turorial</a:t>
            </a:r>
            <a:r>
              <a:rPr lang="en-CA" smtClean="0"/>
              <a:t> – </a:t>
            </a:r>
            <a:r>
              <a:rPr lang="en-CA" dirty="0" smtClean="0"/>
              <a:t>Session 2</a:t>
            </a:r>
            <a:endParaRPr lang="en-CA" dirty="0"/>
          </a:p>
        </p:txBody>
      </p:sp>
      <p:sp>
        <p:nvSpPr>
          <p:cNvPr id="6" name="Subtitle 5"/>
          <p:cNvSpPr>
            <a:spLocks noGrp="1"/>
          </p:cNvSpPr>
          <p:nvPr>
            <p:ph type="subTitle" idx="1"/>
          </p:nvPr>
        </p:nvSpPr>
        <p:spPr/>
        <p:txBody>
          <a:bodyPr/>
          <a:lstStyle/>
          <a:p>
            <a:r>
              <a:rPr lang="en-CA" smtClean="0"/>
              <a:t>David P. Chassin</a:t>
            </a:r>
          </a:p>
          <a:p>
            <a:r>
              <a:rPr lang="en-CA" smtClean="0"/>
              <a:t>Summer 2016</a:t>
            </a:r>
          </a:p>
          <a:p>
            <a:r>
              <a:rPr lang="en-CA" smtClean="0">
                <a:hlinkClick r:id="rId3"/>
              </a:rPr>
              <a:t>dchassin@slac.stanford.edu</a:t>
            </a:r>
            <a:endParaRPr lang="en-CA" smtClean="0"/>
          </a:p>
          <a:p>
            <a:endParaRPr lang="en-CA" smtClean="0"/>
          </a:p>
          <a:p>
            <a:endParaRPr lang="en-CA" smtClean="0"/>
          </a:p>
          <a:p>
            <a:r>
              <a:rPr lang="en-CA" smtClean="0"/>
              <a:t>All registered trademarks are hereby recognized.</a:t>
            </a:r>
            <a:endParaRPr lang="en-CA" dirty="0" smtClean="0"/>
          </a:p>
        </p:txBody>
      </p:sp>
      <p:sp>
        <p:nvSpPr>
          <p:cNvPr id="5" name="Text Placeholder 4"/>
          <p:cNvSpPr>
            <a:spLocks noGrp="1"/>
          </p:cNvSpPr>
          <p:nvPr>
            <p:ph type="body" sz="quarter" idx="11"/>
          </p:nvPr>
        </p:nvSpPr>
        <p:spPr/>
        <p:txBody>
          <a:bodyPr/>
          <a:lstStyle/>
          <a:p>
            <a:r>
              <a:rPr lang="en-CA" smtClean="0"/>
              <a:t>Powerflow Module</a:t>
            </a:r>
            <a:endParaRPr lang="en-CA" dirty="0"/>
          </a:p>
        </p:txBody>
      </p:sp>
      <p:sp>
        <p:nvSpPr>
          <p:cNvPr id="3" name="TextBox 2"/>
          <p:cNvSpPr txBox="1"/>
          <p:nvPr/>
        </p:nvSpPr>
        <p:spPr>
          <a:xfrm>
            <a:off x="3724102" y="665850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03776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2362200"/>
            <a:ext cx="30861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a:spLocks noGrp="1"/>
          </p:cNvSpPr>
          <p:nvPr>
            <p:ph type="title"/>
          </p:nvPr>
        </p:nvSpPr>
        <p:spPr/>
        <p:txBody>
          <a:bodyPr/>
          <a:lstStyle/>
          <a:p>
            <a:r>
              <a:rPr lang="en-US" altLang="en-US" smtClean="0"/>
              <a:t>Modeling comparisons</a:t>
            </a:r>
            <a:endParaRPr lang="en-US" altLang="en-US"/>
          </a:p>
        </p:txBody>
      </p:sp>
      <p:sp>
        <p:nvSpPr>
          <p:cNvPr id="13317" name="Text Placeholder 4"/>
          <p:cNvSpPr>
            <a:spLocks noGrp="1"/>
          </p:cNvSpPr>
          <p:nvPr>
            <p:ph type="body" idx="1"/>
          </p:nvPr>
        </p:nvSpPr>
        <p:spPr/>
        <p:txBody>
          <a:bodyPr/>
          <a:lstStyle/>
          <a:p>
            <a:r>
              <a:rPr lang="en-US" altLang="en-US" smtClean="0"/>
              <a:t>Positive Sequence</a:t>
            </a:r>
            <a:endParaRPr lang="en-US" altLang="en-US" dirty="0"/>
          </a:p>
        </p:txBody>
      </p:sp>
      <p:sp>
        <p:nvSpPr>
          <p:cNvPr id="7" name="Text Placeholder 6"/>
          <p:cNvSpPr>
            <a:spLocks noGrp="1"/>
          </p:cNvSpPr>
          <p:nvPr>
            <p:ph type="body" sz="quarter" idx="3"/>
          </p:nvPr>
        </p:nvSpPr>
        <p:spPr/>
        <p:txBody>
          <a:bodyPr/>
          <a:lstStyle/>
          <a:p>
            <a:r>
              <a:rPr lang="en-US" altLang="en-US" smtClean="0"/>
              <a:t>Unbalanced</a:t>
            </a:r>
            <a:endParaRPr lang="en-US" altLang="en-US" dirty="0"/>
          </a:p>
        </p:txBody>
      </p:sp>
      <p:sp>
        <p:nvSpPr>
          <p:cNvPr id="13318" name="Rectangle 9"/>
          <p:cNvSpPr>
            <a:spLocks noChangeArrowheads="1"/>
          </p:cNvSpPr>
          <p:nvPr/>
        </p:nvSpPr>
        <p:spPr bwMode="auto">
          <a:xfrm>
            <a:off x="1644650" y="3124200"/>
            <a:ext cx="1323975" cy="407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sz="2000">
              <a:latin typeface="Calibri" charset="0"/>
            </a:endParaRPr>
          </a:p>
        </p:txBody>
      </p:sp>
      <p:sp>
        <p:nvSpPr>
          <p:cNvPr id="13319" name="Line 10"/>
          <p:cNvSpPr>
            <a:spLocks noChangeShapeType="1"/>
          </p:cNvSpPr>
          <p:nvPr/>
        </p:nvSpPr>
        <p:spPr bwMode="auto">
          <a:xfrm flipH="1">
            <a:off x="657225" y="3327400"/>
            <a:ext cx="974725" cy="0"/>
          </a:xfrm>
          <a:prstGeom prst="line">
            <a:avLst/>
          </a:prstGeom>
          <a:noFill/>
          <a:ln w="952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3320" name="Line 11"/>
          <p:cNvSpPr>
            <a:spLocks noChangeShapeType="1"/>
          </p:cNvSpPr>
          <p:nvPr/>
        </p:nvSpPr>
        <p:spPr bwMode="auto">
          <a:xfrm flipH="1">
            <a:off x="2963863" y="3324225"/>
            <a:ext cx="974725"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3321" name="Line 13"/>
          <p:cNvSpPr>
            <a:spLocks noChangeShapeType="1"/>
          </p:cNvSpPr>
          <p:nvPr/>
        </p:nvSpPr>
        <p:spPr bwMode="auto">
          <a:xfrm>
            <a:off x="1055688" y="3195638"/>
            <a:ext cx="384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22" name="Rectangle 15"/>
          <p:cNvSpPr>
            <a:spLocks noChangeArrowheads="1"/>
          </p:cNvSpPr>
          <p:nvPr/>
        </p:nvSpPr>
        <p:spPr bwMode="auto">
          <a:xfrm>
            <a:off x="1282700" y="3652838"/>
            <a:ext cx="2524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en-US">
                <a:latin typeface="Calibri" charset="0"/>
              </a:rPr>
              <a:t>+</a:t>
            </a:r>
          </a:p>
        </p:txBody>
      </p:sp>
      <p:sp>
        <p:nvSpPr>
          <p:cNvPr id="13323" name="Rectangle 16"/>
          <p:cNvSpPr>
            <a:spLocks noChangeArrowheads="1"/>
          </p:cNvSpPr>
          <p:nvPr/>
        </p:nvSpPr>
        <p:spPr bwMode="auto">
          <a:xfrm>
            <a:off x="3048000" y="3587750"/>
            <a:ext cx="2524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en-US">
                <a:latin typeface="Calibri" charset="0"/>
              </a:rPr>
              <a:t>-</a:t>
            </a:r>
          </a:p>
        </p:txBody>
      </p:sp>
      <p:sp>
        <p:nvSpPr>
          <p:cNvPr id="13324" name="Rectangle 19"/>
          <p:cNvSpPr>
            <a:spLocks noChangeArrowheads="1"/>
          </p:cNvSpPr>
          <p:nvPr/>
        </p:nvSpPr>
        <p:spPr bwMode="auto">
          <a:xfrm>
            <a:off x="382588" y="3078163"/>
            <a:ext cx="2524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a:latin typeface="Calibri" charset="0"/>
            </a:endParaRPr>
          </a:p>
        </p:txBody>
      </p:sp>
      <p:graphicFrame>
        <p:nvGraphicFramePr>
          <p:cNvPr id="13325" name="Object 2"/>
          <p:cNvGraphicFramePr>
            <a:graphicFrameLocks noChangeAspect="1"/>
          </p:cNvGraphicFramePr>
          <p:nvPr/>
        </p:nvGraphicFramePr>
        <p:xfrm>
          <a:off x="914400" y="4495800"/>
          <a:ext cx="2549525" cy="544513"/>
        </p:xfrm>
        <a:graphic>
          <a:graphicData uri="http://schemas.openxmlformats.org/presentationml/2006/ole">
            <mc:AlternateContent xmlns:mc="http://schemas.openxmlformats.org/markup-compatibility/2006">
              <mc:Choice xmlns:v="urn:schemas-microsoft-com:vml" Requires="v">
                <p:oleObj spid="_x0000_s14594" name="Equation" r:id="rId5" imgW="1129810" imgH="241195" progId="Equation.3">
                  <p:embed/>
                </p:oleObj>
              </mc:Choice>
              <mc:Fallback>
                <p:oleObj name="Equation" r:id="rId5" imgW="1129810"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495800"/>
                        <a:ext cx="25495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8"/>
          <p:cNvGraphicFramePr>
            <a:graphicFrameLocks noChangeAspect="1"/>
          </p:cNvGraphicFramePr>
          <p:nvPr/>
        </p:nvGraphicFramePr>
        <p:xfrm>
          <a:off x="2101850" y="3124200"/>
          <a:ext cx="457200" cy="411163"/>
        </p:xfrm>
        <a:graphic>
          <a:graphicData uri="http://schemas.openxmlformats.org/presentationml/2006/ole">
            <mc:AlternateContent xmlns:mc="http://schemas.openxmlformats.org/markup-compatibility/2006">
              <mc:Choice xmlns:v="urn:schemas-microsoft-com:vml" Requires="v">
                <p:oleObj spid="_x0000_s14595" name="Equation" r:id="rId7" imgW="253890" imgH="228501" progId="Equation.3">
                  <p:embed/>
                </p:oleObj>
              </mc:Choice>
              <mc:Fallback>
                <p:oleObj name="Equation" r:id="rId7" imgW="253890"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1850" y="3124200"/>
                        <a:ext cx="4572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7" name="Object 9"/>
          <p:cNvGraphicFramePr>
            <a:graphicFrameLocks noChangeAspect="1"/>
          </p:cNvGraphicFramePr>
          <p:nvPr/>
        </p:nvGraphicFramePr>
        <p:xfrm>
          <a:off x="381000" y="3505200"/>
          <a:ext cx="388938" cy="434975"/>
        </p:xfrm>
        <a:graphic>
          <a:graphicData uri="http://schemas.openxmlformats.org/presentationml/2006/ole">
            <mc:AlternateContent xmlns:mc="http://schemas.openxmlformats.org/markup-compatibility/2006">
              <mc:Choice xmlns:v="urn:schemas-microsoft-com:vml" Requires="v">
                <p:oleObj spid="_x0000_s14596" name="Equation" r:id="rId9" imgW="215713" imgH="241091" progId="Equation.3">
                  <p:embed/>
                </p:oleObj>
              </mc:Choice>
              <mc:Fallback>
                <p:oleObj name="Equation" r:id="rId9" imgW="215713" imgH="24109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3505200"/>
                        <a:ext cx="3889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8" name="Object 10"/>
          <p:cNvGraphicFramePr>
            <a:graphicFrameLocks noChangeAspect="1"/>
          </p:cNvGraphicFramePr>
          <p:nvPr/>
        </p:nvGraphicFramePr>
        <p:xfrm>
          <a:off x="3657600" y="3429000"/>
          <a:ext cx="434975" cy="434975"/>
        </p:xfrm>
        <a:graphic>
          <a:graphicData uri="http://schemas.openxmlformats.org/presentationml/2006/ole">
            <mc:AlternateContent xmlns:mc="http://schemas.openxmlformats.org/markup-compatibility/2006">
              <mc:Choice xmlns:v="urn:schemas-microsoft-com:vml" Requires="v">
                <p:oleObj spid="_x0000_s14597" name="Equation" r:id="rId11" imgW="241195" imgH="241195" progId="Equation.3">
                  <p:embed/>
                </p:oleObj>
              </mc:Choice>
              <mc:Fallback>
                <p:oleObj name="Equation" r:id="rId11" imgW="241195"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0" y="3429000"/>
                        <a:ext cx="4349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9" name="Object 11"/>
          <p:cNvGraphicFramePr>
            <a:graphicFrameLocks noChangeAspect="1"/>
          </p:cNvGraphicFramePr>
          <p:nvPr/>
        </p:nvGraphicFramePr>
        <p:xfrm>
          <a:off x="1066800" y="2667000"/>
          <a:ext cx="411163" cy="411163"/>
        </p:xfrm>
        <a:graphic>
          <a:graphicData uri="http://schemas.openxmlformats.org/presentationml/2006/ole">
            <mc:AlternateContent xmlns:mc="http://schemas.openxmlformats.org/markup-compatibility/2006">
              <mc:Choice xmlns:v="urn:schemas-microsoft-com:vml" Requires="v">
                <p:oleObj spid="_x0000_s14598" name="Equation" r:id="rId13" imgW="228600" imgH="228600" progId="Equation.3">
                  <p:embed/>
                </p:oleObj>
              </mc:Choice>
              <mc:Fallback>
                <p:oleObj name="Equation" r:id="rId13" imgW="228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2667000"/>
                        <a:ext cx="411163"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30" name="Picture 12"/>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10100" y="4876800"/>
            <a:ext cx="37814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48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t>Three-phase Unbalanced</a:t>
            </a:r>
            <a:endParaRPr lang="en-US" altLang="en-US"/>
          </a:p>
        </p:txBody>
      </p:sp>
      <p:graphicFrame>
        <p:nvGraphicFramePr>
          <p:cNvPr id="14339" name="Object 2"/>
          <p:cNvGraphicFramePr>
            <a:graphicFrameLocks noChangeAspect="1"/>
          </p:cNvGraphicFramePr>
          <p:nvPr/>
        </p:nvGraphicFramePr>
        <p:xfrm>
          <a:off x="6324600" y="2209800"/>
          <a:ext cx="2435225" cy="1604963"/>
        </p:xfrm>
        <a:graphic>
          <a:graphicData uri="http://schemas.openxmlformats.org/presentationml/2006/ole">
            <mc:AlternateContent xmlns:mc="http://schemas.openxmlformats.org/markup-compatibility/2006">
              <mc:Choice xmlns:v="urn:schemas-microsoft-com:vml" Requires="v">
                <p:oleObj spid="_x0000_s16438" name="Equation" r:id="rId3" imgW="1079032" imgH="710891" progId="Equation.3">
                  <p:embed/>
                </p:oleObj>
              </mc:Choice>
              <mc:Fallback>
                <p:oleObj name="Equation" r:id="rId3" imgW="1079032" imgH="7108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209800"/>
                        <a:ext cx="2435225"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40" name="Group 95"/>
          <p:cNvGrpSpPr>
            <a:grpSpLocks/>
          </p:cNvGrpSpPr>
          <p:nvPr/>
        </p:nvGrpSpPr>
        <p:grpSpPr bwMode="auto">
          <a:xfrm>
            <a:off x="3352800" y="1905000"/>
            <a:ext cx="2133600" cy="1981200"/>
            <a:chOff x="1038225" y="2717800"/>
            <a:chExt cx="3041650" cy="2698750"/>
          </a:xfrm>
        </p:grpSpPr>
        <p:sp>
          <p:nvSpPr>
            <p:cNvPr id="14347" name="Oval 3"/>
            <p:cNvSpPr>
              <a:spLocks noChangeArrowheads="1"/>
            </p:cNvSpPr>
            <p:nvPr/>
          </p:nvSpPr>
          <p:spPr bwMode="auto">
            <a:xfrm>
              <a:off x="1295400" y="3101975"/>
              <a:ext cx="33338" cy="34925"/>
            </a:xfrm>
            <a:prstGeom prst="ellipse">
              <a:avLst/>
            </a:prstGeom>
            <a:solidFill>
              <a:srgbClr val="000000"/>
            </a:solidFill>
            <a:ln w="0">
              <a:solidFill>
                <a:srgbClr val="000000"/>
              </a:solidFill>
              <a:round/>
              <a:headEnd/>
              <a:tailEnd/>
            </a:ln>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48" name="Line 4"/>
            <p:cNvSpPr>
              <a:spLocks noChangeShapeType="1"/>
            </p:cNvSpPr>
            <p:nvPr/>
          </p:nvSpPr>
          <p:spPr bwMode="auto">
            <a:xfrm>
              <a:off x="1146175" y="3116263"/>
              <a:ext cx="25431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9" name="Line 5"/>
            <p:cNvSpPr>
              <a:spLocks noChangeShapeType="1"/>
            </p:cNvSpPr>
            <p:nvPr/>
          </p:nvSpPr>
          <p:spPr bwMode="auto">
            <a:xfrm>
              <a:off x="1228725" y="3035300"/>
              <a:ext cx="0" cy="80963"/>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0" name="Line 6"/>
            <p:cNvSpPr>
              <a:spLocks noChangeShapeType="1"/>
            </p:cNvSpPr>
            <p:nvPr/>
          </p:nvSpPr>
          <p:spPr bwMode="auto">
            <a:xfrm>
              <a:off x="1228725" y="2954338"/>
              <a:ext cx="0" cy="80962"/>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1" name="Line 7"/>
            <p:cNvSpPr>
              <a:spLocks noChangeShapeType="1"/>
            </p:cNvSpPr>
            <p:nvPr/>
          </p:nvSpPr>
          <p:spPr bwMode="auto">
            <a:xfrm>
              <a:off x="2024063" y="2954338"/>
              <a:ext cx="0"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2" name="Line 8"/>
            <p:cNvSpPr>
              <a:spLocks noChangeShapeType="1"/>
            </p:cNvSpPr>
            <p:nvPr/>
          </p:nvSpPr>
          <p:spPr bwMode="auto">
            <a:xfrm>
              <a:off x="3608388" y="2954338"/>
              <a:ext cx="1587"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3" name="Oval 9"/>
            <p:cNvSpPr>
              <a:spLocks noChangeArrowheads="1"/>
            </p:cNvSpPr>
            <p:nvPr/>
          </p:nvSpPr>
          <p:spPr bwMode="auto">
            <a:xfrm>
              <a:off x="3838575" y="4222750"/>
              <a:ext cx="12700" cy="12700"/>
            </a:xfrm>
            <a:prstGeom prst="ellipse">
              <a:avLst/>
            </a:prstGeom>
            <a:solidFill>
              <a:srgbClr val="000000"/>
            </a:solidFill>
            <a:ln w="0">
              <a:solidFill>
                <a:srgbClr val="000000"/>
              </a:solidFill>
              <a:round/>
              <a:headEnd/>
              <a:tailEnd/>
            </a:ln>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54" name="Line 10"/>
            <p:cNvSpPr>
              <a:spLocks noChangeShapeType="1"/>
            </p:cNvSpPr>
            <p:nvPr/>
          </p:nvSpPr>
          <p:spPr bwMode="auto">
            <a:xfrm>
              <a:off x="2414588" y="4229100"/>
              <a:ext cx="161925" cy="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5" name="Oval 11"/>
            <p:cNvSpPr>
              <a:spLocks noChangeArrowheads="1"/>
            </p:cNvSpPr>
            <p:nvPr/>
          </p:nvSpPr>
          <p:spPr bwMode="auto">
            <a:xfrm>
              <a:off x="1193800" y="2921000"/>
              <a:ext cx="88900" cy="936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56" name="Oval 12"/>
            <p:cNvSpPr>
              <a:spLocks noChangeArrowheads="1"/>
            </p:cNvSpPr>
            <p:nvPr/>
          </p:nvSpPr>
          <p:spPr bwMode="auto">
            <a:xfrm>
              <a:off x="1193800" y="2921000"/>
              <a:ext cx="88900" cy="93663"/>
            </a:xfrm>
            <a:prstGeom prst="ellipse">
              <a:avLst/>
            </a:pr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57" name="Oval 13"/>
            <p:cNvSpPr>
              <a:spLocks noChangeArrowheads="1"/>
            </p:cNvSpPr>
            <p:nvPr/>
          </p:nvSpPr>
          <p:spPr bwMode="auto">
            <a:xfrm>
              <a:off x="1976438" y="2906713"/>
              <a:ext cx="93662" cy="9366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58" name="Oval 14"/>
            <p:cNvSpPr>
              <a:spLocks noChangeArrowheads="1"/>
            </p:cNvSpPr>
            <p:nvPr/>
          </p:nvSpPr>
          <p:spPr bwMode="auto">
            <a:xfrm>
              <a:off x="1976438" y="2906713"/>
              <a:ext cx="93662" cy="93662"/>
            </a:xfrm>
            <a:prstGeom prst="ellipse">
              <a:avLst/>
            </a:pr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59" name="Oval 15"/>
            <p:cNvSpPr>
              <a:spLocks noChangeArrowheads="1"/>
            </p:cNvSpPr>
            <p:nvPr/>
          </p:nvSpPr>
          <p:spPr bwMode="auto">
            <a:xfrm>
              <a:off x="3568700" y="2913063"/>
              <a:ext cx="93663" cy="952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60" name="Oval 16"/>
            <p:cNvSpPr>
              <a:spLocks noChangeArrowheads="1"/>
            </p:cNvSpPr>
            <p:nvPr/>
          </p:nvSpPr>
          <p:spPr bwMode="auto">
            <a:xfrm>
              <a:off x="3568700" y="2913063"/>
              <a:ext cx="93663" cy="95250"/>
            </a:xfrm>
            <a:prstGeom prst="ellipse">
              <a:avLst/>
            </a:pr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61" name="Oval 17"/>
            <p:cNvSpPr>
              <a:spLocks noChangeArrowheads="1"/>
            </p:cNvSpPr>
            <p:nvPr/>
          </p:nvSpPr>
          <p:spPr bwMode="auto">
            <a:xfrm>
              <a:off x="2530475" y="4181475"/>
              <a:ext cx="93663" cy="952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62" name="Oval 18"/>
            <p:cNvSpPr>
              <a:spLocks noChangeArrowheads="1"/>
            </p:cNvSpPr>
            <p:nvPr/>
          </p:nvSpPr>
          <p:spPr bwMode="auto">
            <a:xfrm>
              <a:off x="2530475" y="4181475"/>
              <a:ext cx="93663" cy="95250"/>
            </a:xfrm>
            <a:prstGeom prst="ellipse">
              <a:avLst/>
            </a:pr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14363" name="Line 19"/>
            <p:cNvSpPr>
              <a:spLocks noChangeShapeType="1"/>
            </p:cNvSpPr>
            <p:nvPr/>
          </p:nvSpPr>
          <p:spPr bwMode="auto">
            <a:xfrm>
              <a:off x="3763963" y="2954338"/>
              <a:ext cx="161925" cy="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4" name="Line 20"/>
            <p:cNvSpPr>
              <a:spLocks noChangeShapeType="1"/>
            </p:cNvSpPr>
            <p:nvPr/>
          </p:nvSpPr>
          <p:spPr bwMode="auto">
            <a:xfrm>
              <a:off x="2657475" y="4229100"/>
              <a:ext cx="1268413" cy="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5" name="Line 21"/>
            <p:cNvSpPr>
              <a:spLocks noChangeShapeType="1"/>
            </p:cNvSpPr>
            <p:nvPr/>
          </p:nvSpPr>
          <p:spPr bwMode="auto">
            <a:xfrm>
              <a:off x="3844925" y="2954338"/>
              <a:ext cx="0" cy="47783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6" name="Line 22"/>
            <p:cNvSpPr>
              <a:spLocks noChangeShapeType="1"/>
            </p:cNvSpPr>
            <p:nvPr/>
          </p:nvSpPr>
          <p:spPr bwMode="auto">
            <a:xfrm>
              <a:off x="3844925" y="3749675"/>
              <a:ext cx="0" cy="4794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7" name="Line 23"/>
            <p:cNvSpPr>
              <a:spLocks noChangeShapeType="1"/>
            </p:cNvSpPr>
            <p:nvPr/>
          </p:nvSpPr>
          <p:spPr bwMode="auto">
            <a:xfrm>
              <a:off x="3844925" y="2954338"/>
              <a:ext cx="80963"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8" name="Line 24"/>
            <p:cNvSpPr>
              <a:spLocks noChangeShapeType="1"/>
            </p:cNvSpPr>
            <p:nvPr/>
          </p:nvSpPr>
          <p:spPr bwMode="auto">
            <a:xfrm flipH="1">
              <a:off x="3763963" y="2954338"/>
              <a:ext cx="80962"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9" name="Line 25"/>
            <p:cNvSpPr>
              <a:spLocks noChangeShapeType="1"/>
            </p:cNvSpPr>
            <p:nvPr/>
          </p:nvSpPr>
          <p:spPr bwMode="auto">
            <a:xfrm>
              <a:off x="3763963" y="4067175"/>
              <a:ext cx="80962"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0" name="Line 26"/>
            <p:cNvSpPr>
              <a:spLocks noChangeShapeType="1"/>
            </p:cNvSpPr>
            <p:nvPr/>
          </p:nvSpPr>
          <p:spPr bwMode="auto">
            <a:xfrm flipH="1">
              <a:off x="3844925" y="4067175"/>
              <a:ext cx="80963"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1" name="Line 27"/>
            <p:cNvSpPr>
              <a:spLocks noChangeShapeType="1"/>
            </p:cNvSpPr>
            <p:nvPr/>
          </p:nvSpPr>
          <p:spPr bwMode="auto">
            <a:xfrm>
              <a:off x="2576513" y="3197225"/>
              <a:ext cx="1587" cy="950913"/>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2" name="Line 28"/>
            <p:cNvSpPr>
              <a:spLocks noChangeShapeType="1"/>
            </p:cNvSpPr>
            <p:nvPr/>
          </p:nvSpPr>
          <p:spPr bwMode="auto">
            <a:xfrm>
              <a:off x="3608388" y="3197225"/>
              <a:ext cx="1587" cy="15557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3" name="Line 29"/>
            <p:cNvSpPr>
              <a:spLocks noChangeShapeType="1"/>
            </p:cNvSpPr>
            <p:nvPr/>
          </p:nvSpPr>
          <p:spPr bwMode="auto">
            <a:xfrm>
              <a:off x="2576513" y="3270250"/>
              <a:ext cx="398462" cy="1588"/>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4" name="Line 30"/>
            <p:cNvSpPr>
              <a:spLocks noChangeShapeType="1"/>
            </p:cNvSpPr>
            <p:nvPr/>
          </p:nvSpPr>
          <p:spPr bwMode="auto">
            <a:xfrm flipH="1">
              <a:off x="2576513" y="3197225"/>
              <a:ext cx="155575" cy="730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5" name="Line 31"/>
            <p:cNvSpPr>
              <a:spLocks noChangeShapeType="1"/>
            </p:cNvSpPr>
            <p:nvPr/>
          </p:nvSpPr>
          <p:spPr bwMode="auto">
            <a:xfrm>
              <a:off x="2576513" y="3270250"/>
              <a:ext cx="155575"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6" name="Line 32"/>
            <p:cNvSpPr>
              <a:spLocks noChangeShapeType="1"/>
            </p:cNvSpPr>
            <p:nvPr/>
          </p:nvSpPr>
          <p:spPr bwMode="auto">
            <a:xfrm>
              <a:off x="3446463" y="3197225"/>
              <a:ext cx="161925" cy="730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7" name="Line 33"/>
            <p:cNvSpPr>
              <a:spLocks noChangeShapeType="1"/>
            </p:cNvSpPr>
            <p:nvPr/>
          </p:nvSpPr>
          <p:spPr bwMode="auto">
            <a:xfrm flipH="1">
              <a:off x="3446463" y="3270250"/>
              <a:ext cx="161925"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8" name="Line 34"/>
            <p:cNvSpPr>
              <a:spLocks noChangeShapeType="1"/>
            </p:cNvSpPr>
            <p:nvPr/>
          </p:nvSpPr>
          <p:spPr bwMode="auto">
            <a:xfrm>
              <a:off x="3292475" y="3270250"/>
              <a:ext cx="315913" cy="1588"/>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79" name="Line 35"/>
            <p:cNvSpPr>
              <a:spLocks noChangeShapeType="1"/>
            </p:cNvSpPr>
            <p:nvPr/>
          </p:nvSpPr>
          <p:spPr bwMode="auto">
            <a:xfrm>
              <a:off x="1228725" y="2717800"/>
              <a:ext cx="0"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0" name="Line 36"/>
            <p:cNvSpPr>
              <a:spLocks noChangeShapeType="1"/>
            </p:cNvSpPr>
            <p:nvPr/>
          </p:nvSpPr>
          <p:spPr bwMode="auto">
            <a:xfrm>
              <a:off x="2024063" y="2717800"/>
              <a:ext cx="0"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1" name="Line 37"/>
            <p:cNvSpPr>
              <a:spLocks noChangeShapeType="1"/>
            </p:cNvSpPr>
            <p:nvPr/>
          </p:nvSpPr>
          <p:spPr bwMode="auto">
            <a:xfrm>
              <a:off x="3608388" y="2717800"/>
              <a:ext cx="1587"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2" name="Line 38"/>
            <p:cNvSpPr>
              <a:spLocks noChangeShapeType="1"/>
            </p:cNvSpPr>
            <p:nvPr/>
          </p:nvSpPr>
          <p:spPr bwMode="auto">
            <a:xfrm>
              <a:off x="1228725" y="2798763"/>
              <a:ext cx="234950" cy="15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3" name="Line 39"/>
            <p:cNvSpPr>
              <a:spLocks noChangeShapeType="1"/>
            </p:cNvSpPr>
            <p:nvPr/>
          </p:nvSpPr>
          <p:spPr bwMode="auto">
            <a:xfrm>
              <a:off x="1781175" y="2798763"/>
              <a:ext cx="950913" cy="15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4" name="Line 40"/>
            <p:cNvSpPr>
              <a:spLocks noChangeShapeType="1"/>
            </p:cNvSpPr>
            <p:nvPr/>
          </p:nvSpPr>
          <p:spPr bwMode="auto">
            <a:xfrm>
              <a:off x="3048000" y="2798763"/>
              <a:ext cx="560388" cy="15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5" name="Line 41"/>
            <p:cNvSpPr>
              <a:spLocks noChangeShapeType="1"/>
            </p:cNvSpPr>
            <p:nvPr/>
          </p:nvSpPr>
          <p:spPr bwMode="auto">
            <a:xfrm flipH="1" flipV="1">
              <a:off x="3446463" y="2717800"/>
              <a:ext cx="161925" cy="80963"/>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6" name="Line 42"/>
            <p:cNvSpPr>
              <a:spLocks noChangeShapeType="1"/>
            </p:cNvSpPr>
            <p:nvPr/>
          </p:nvSpPr>
          <p:spPr bwMode="auto">
            <a:xfrm flipH="1">
              <a:off x="3446463" y="2798763"/>
              <a:ext cx="161925" cy="80962"/>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7" name="Line 43"/>
            <p:cNvSpPr>
              <a:spLocks noChangeShapeType="1"/>
            </p:cNvSpPr>
            <p:nvPr/>
          </p:nvSpPr>
          <p:spPr bwMode="auto">
            <a:xfrm>
              <a:off x="1862138" y="2717800"/>
              <a:ext cx="315912"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8" name="Line 44"/>
            <p:cNvSpPr>
              <a:spLocks noChangeShapeType="1"/>
            </p:cNvSpPr>
            <p:nvPr/>
          </p:nvSpPr>
          <p:spPr bwMode="auto">
            <a:xfrm flipH="1">
              <a:off x="1862138" y="2717800"/>
              <a:ext cx="315912" cy="16192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89" name="Line 45"/>
            <p:cNvSpPr>
              <a:spLocks noChangeShapeType="1"/>
            </p:cNvSpPr>
            <p:nvPr/>
          </p:nvSpPr>
          <p:spPr bwMode="auto">
            <a:xfrm flipH="1">
              <a:off x="1228725" y="2717800"/>
              <a:ext cx="161925" cy="80963"/>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90" name="Line 46"/>
            <p:cNvSpPr>
              <a:spLocks noChangeShapeType="1"/>
            </p:cNvSpPr>
            <p:nvPr/>
          </p:nvSpPr>
          <p:spPr bwMode="auto">
            <a:xfrm>
              <a:off x="1228725" y="2798763"/>
              <a:ext cx="161925" cy="80962"/>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91" name="Rectangle 47"/>
            <p:cNvSpPr>
              <a:spLocks noChangeArrowheads="1"/>
            </p:cNvSpPr>
            <p:nvPr/>
          </p:nvSpPr>
          <p:spPr bwMode="auto">
            <a:xfrm>
              <a:off x="3763963" y="3506788"/>
              <a:ext cx="217487"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4.0'</a:t>
              </a:r>
              <a:endParaRPr lang="en-US" altLang="en-US">
                <a:latin typeface="Calibri" charset="0"/>
              </a:endParaRPr>
            </a:p>
          </p:txBody>
        </p:sp>
        <p:sp>
          <p:nvSpPr>
            <p:cNvPr id="14392" name="Rectangle 48"/>
            <p:cNvSpPr>
              <a:spLocks noChangeArrowheads="1"/>
            </p:cNvSpPr>
            <p:nvPr/>
          </p:nvSpPr>
          <p:spPr bwMode="auto">
            <a:xfrm>
              <a:off x="1511300" y="2717800"/>
              <a:ext cx="2190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2.5'</a:t>
              </a:r>
              <a:endParaRPr lang="en-US" altLang="en-US">
                <a:latin typeface="Calibri" charset="0"/>
              </a:endParaRPr>
            </a:p>
          </p:txBody>
        </p:sp>
        <p:sp>
          <p:nvSpPr>
            <p:cNvPr id="14393" name="Rectangle 49"/>
            <p:cNvSpPr>
              <a:spLocks noChangeArrowheads="1"/>
            </p:cNvSpPr>
            <p:nvPr/>
          </p:nvSpPr>
          <p:spPr bwMode="auto">
            <a:xfrm>
              <a:off x="2798763" y="2717800"/>
              <a:ext cx="2190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4.5'</a:t>
              </a:r>
              <a:endParaRPr lang="en-US" altLang="en-US">
                <a:latin typeface="Calibri" charset="0"/>
              </a:endParaRPr>
            </a:p>
          </p:txBody>
        </p:sp>
        <p:sp>
          <p:nvSpPr>
            <p:cNvPr id="14394" name="Rectangle 50"/>
            <p:cNvSpPr>
              <a:spLocks noChangeArrowheads="1"/>
            </p:cNvSpPr>
            <p:nvPr/>
          </p:nvSpPr>
          <p:spPr bwMode="auto">
            <a:xfrm>
              <a:off x="3008313" y="3182938"/>
              <a:ext cx="2190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3.0'</a:t>
              </a:r>
              <a:endParaRPr lang="en-US" altLang="en-US">
                <a:latin typeface="Calibri" charset="0"/>
              </a:endParaRPr>
            </a:p>
          </p:txBody>
        </p:sp>
        <p:sp>
          <p:nvSpPr>
            <p:cNvPr id="14395" name="Line 51"/>
            <p:cNvSpPr>
              <a:spLocks noChangeShapeType="1"/>
            </p:cNvSpPr>
            <p:nvPr/>
          </p:nvSpPr>
          <p:spPr bwMode="auto">
            <a:xfrm>
              <a:off x="2414588" y="4781550"/>
              <a:ext cx="1587" cy="552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96" name="Line 52"/>
            <p:cNvSpPr>
              <a:spLocks noChangeShapeType="1"/>
            </p:cNvSpPr>
            <p:nvPr/>
          </p:nvSpPr>
          <p:spPr bwMode="auto">
            <a:xfrm>
              <a:off x="2414588" y="4700588"/>
              <a:ext cx="1587" cy="809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97" name="Rectangle 53"/>
            <p:cNvSpPr>
              <a:spLocks noChangeArrowheads="1"/>
            </p:cNvSpPr>
            <p:nvPr/>
          </p:nvSpPr>
          <p:spPr bwMode="auto">
            <a:xfrm>
              <a:off x="1038225" y="2879725"/>
              <a:ext cx="6826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a</a:t>
              </a:r>
              <a:endParaRPr lang="en-US" altLang="en-US">
                <a:latin typeface="Calibri" charset="0"/>
              </a:endParaRPr>
            </a:p>
          </p:txBody>
        </p:sp>
        <p:sp>
          <p:nvSpPr>
            <p:cNvPr id="14398" name="Rectangle 54"/>
            <p:cNvSpPr>
              <a:spLocks noChangeArrowheads="1"/>
            </p:cNvSpPr>
            <p:nvPr/>
          </p:nvSpPr>
          <p:spPr bwMode="auto">
            <a:xfrm>
              <a:off x="1828800" y="2879725"/>
              <a:ext cx="762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b</a:t>
              </a:r>
              <a:endParaRPr lang="en-US" altLang="en-US">
                <a:latin typeface="Calibri" charset="0"/>
              </a:endParaRPr>
            </a:p>
          </p:txBody>
        </p:sp>
        <p:sp>
          <p:nvSpPr>
            <p:cNvPr id="14399" name="Rectangle 55"/>
            <p:cNvSpPr>
              <a:spLocks noChangeArrowheads="1"/>
            </p:cNvSpPr>
            <p:nvPr/>
          </p:nvSpPr>
          <p:spPr bwMode="auto">
            <a:xfrm>
              <a:off x="3406775" y="2873375"/>
              <a:ext cx="666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c</a:t>
              </a:r>
              <a:endParaRPr lang="en-US" altLang="en-US">
                <a:latin typeface="Calibri" charset="0"/>
              </a:endParaRPr>
            </a:p>
          </p:txBody>
        </p:sp>
        <p:sp>
          <p:nvSpPr>
            <p:cNvPr id="14400" name="Rectangle 56"/>
            <p:cNvSpPr>
              <a:spLocks noChangeArrowheads="1"/>
            </p:cNvSpPr>
            <p:nvPr/>
          </p:nvSpPr>
          <p:spPr bwMode="auto">
            <a:xfrm>
              <a:off x="2543175" y="4295775"/>
              <a:ext cx="76200"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n</a:t>
              </a:r>
              <a:endParaRPr lang="en-US" altLang="en-US">
                <a:latin typeface="Calibri" charset="0"/>
              </a:endParaRPr>
            </a:p>
          </p:txBody>
        </p:sp>
        <p:sp>
          <p:nvSpPr>
            <p:cNvPr id="14401" name="Line 57"/>
            <p:cNvSpPr>
              <a:spLocks noChangeShapeType="1"/>
            </p:cNvSpPr>
            <p:nvPr/>
          </p:nvSpPr>
          <p:spPr bwMode="auto">
            <a:xfrm>
              <a:off x="2414588" y="3116263"/>
              <a:ext cx="1587" cy="15033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2" name="Freeform 58"/>
            <p:cNvSpPr>
              <a:spLocks/>
            </p:cNvSpPr>
            <p:nvPr/>
          </p:nvSpPr>
          <p:spPr bwMode="auto">
            <a:xfrm>
              <a:off x="2339975" y="4679950"/>
              <a:ext cx="161925" cy="20638"/>
            </a:xfrm>
            <a:custGeom>
              <a:avLst/>
              <a:gdLst>
                <a:gd name="T0" fmla="*/ 0 w 255"/>
                <a:gd name="T1" fmla="*/ 2147483647 h 32"/>
                <a:gd name="T2" fmla="*/ 0 w 255"/>
                <a:gd name="T3" fmla="*/ 2147483647 h 32"/>
                <a:gd name="T4" fmla="*/ 0 w 255"/>
                <a:gd name="T5" fmla="*/ 2147483647 h 32"/>
                <a:gd name="T6" fmla="*/ 2147483647 w 255"/>
                <a:gd name="T7" fmla="*/ 2147483647 h 32"/>
                <a:gd name="T8" fmla="*/ 2147483647 w 255"/>
                <a:gd name="T9" fmla="*/ 0 h 32"/>
                <a:gd name="T10" fmla="*/ 2147483647 w 255"/>
                <a:gd name="T11" fmla="*/ 0 h 32"/>
                <a:gd name="T12" fmla="*/ 2147483647 w 255"/>
                <a:gd name="T13" fmla="*/ 0 h 32"/>
                <a:gd name="T14" fmla="*/ 2147483647 w 255"/>
                <a:gd name="T15" fmla="*/ 0 h 32"/>
                <a:gd name="T16" fmla="*/ 2147483647 w 255"/>
                <a:gd name="T17" fmla="*/ 0 h 32"/>
                <a:gd name="T18" fmla="*/ 2147483647 w 255"/>
                <a:gd name="T19" fmla="*/ 2147483647 h 32"/>
                <a:gd name="T20" fmla="*/ 2147483647 w 255"/>
                <a:gd name="T21" fmla="*/ 2147483647 h 32"/>
                <a:gd name="T22" fmla="*/ 2147483647 w 255"/>
                <a:gd name="T23" fmla="*/ 2147483647 h 32"/>
                <a:gd name="T24" fmla="*/ 2147483647 w 255"/>
                <a:gd name="T25" fmla="*/ 2147483647 h 32"/>
                <a:gd name="T26" fmla="*/ 2147483647 w 255"/>
                <a:gd name="T27" fmla="*/ 2147483647 h 32"/>
                <a:gd name="T28" fmla="*/ 2147483647 w 255"/>
                <a:gd name="T29" fmla="*/ 2147483647 h 32"/>
                <a:gd name="T30" fmla="*/ 2147483647 w 255"/>
                <a:gd name="T31" fmla="*/ 2147483647 h 32"/>
                <a:gd name="T32" fmla="*/ 2147483647 w 255"/>
                <a:gd name="T33" fmla="*/ 2147483647 h 32"/>
                <a:gd name="T34" fmla="*/ 2147483647 w 255"/>
                <a:gd name="T35" fmla="*/ 2147483647 h 32"/>
                <a:gd name="T36" fmla="*/ 2147483647 w 255"/>
                <a:gd name="T37" fmla="*/ 2147483647 h 32"/>
                <a:gd name="T38" fmla="*/ 2147483647 w 255"/>
                <a:gd name="T39" fmla="*/ 2147483647 h 32"/>
                <a:gd name="T40" fmla="*/ 2147483647 w 255"/>
                <a:gd name="T41" fmla="*/ 2147483647 h 32"/>
                <a:gd name="T42" fmla="*/ 2147483647 w 255"/>
                <a:gd name="T43" fmla="*/ 2147483647 h 32"/>
                <a:gd name="T44" fmla="*/ 2147483647 w 255"/>
                <a:gd name="T45" fmla="*/ 2147483647 h 32"/>
                <a:gd name="T46" fmla="*/ 2147483647 w 255"/>
                <a:gd name="T47" fmla="*/ 2147483647 h 32"/>
                <a:gd name="T48" fmla="*/ 2147483647 w 255"/>
                <a:gd name="T49" fmla="*/ 0 h 32"/>
                <a:gd name="T50" fmla="*/ 2147483647 w 255"/>
                <a:gd name="T51" fmla="*/ 0 h 32"/>
                <a:gd name="T52" fmla="*/ 2147483647 w 255"/>
                <a:gd name="T53" fmla="*/ 0 h 32"/>
                <a:gd name="T54" fmla="*/ 2147483647 w 255"/>
                <a:gd name="T55" fmla="*/ 0 h 32"/>
                <a:gd name="T56" fmla="*/ 2147483647 w 255"/>
                <a:gd name="T57" fmla="*/ 0 h 32"/>
                <a:gd name="T58" fmla="*/ 2147483647 w 255"/>
                <a:gd name="T59" fmla="*/ 0 h 32"/>
                <a:gd name="T60" fmla="*/ 2147483647 w 255"/>
                <a:gd name="T61" fmla="*/ 2147483647 h 32"/>
                <a:gd name="T62" fmla="*/ 2147483647 w 255"/>
                <a:gd name="T63" fmla="*/ 2147483647 h 32"/>
                <a:gd name="T64" fmla="*/ 2147483647 w 255"/>
                <a:gd name="T65" fmla="*/ 2147483647 h 32"/>
                <a:gd name="T66" fmla="*/ 2147483647 w 255"/>
                <a:gd name="T67" fmla="*/ 2147483647 h 32"/>
                <a:gd name="T68" fmla="*/ 2147483647 w 255"/>
                <a:gd name="T69" fmla="*/ 2147483647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5"/>
                <a:gd name="T106" fmla="*/ 0 h 32"/>
                <a:gd name="T107" fmla="*/ 255 w 255"/>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5" h="32">
                  <a:moveTo>
                    <a:pt x="0" y="32"/>
                  </a:moveTo>
                  <a:lnTo>
                    <a:pt x="0" y="21"/>
                  </a:lnTo>
                  <a:lnTo>
                    <a:pt x="0" y="11"/>
                  </a:lnTo>
                  <a:lnTo>
                    <a:pt x="11" y="11"/>
                  </a:lnTo>
                  <a:lnTo>
                    <a:pt x="11" y="0"/>
                  </a:lnTo>
                  <a:lnTo>
                    <a:pt x="21" y="0"/>
                  </a:lnTo>
                  <a:lnTo>
                    <a:pt x="32" y="0"/>
                  </a:lnTo>
                  <a:lnTo>
                    <a:pt x="43" y="0"/>
                  </a:lnTo>
                  <a:lnTo>
                    <a:pt x="53" y="0"/>
                  </a:lnTo>
                  <a:lnTo>
                    <a:pt x="53" y="11"/>
                  </a:lnTo>
                  <a:lnTo>
                    <a:pt x="64" y="11"/>
                  </a:lnTo>
                  <a:lnTo>
                    <a:pt x="75" y="11"/>
                  </a:lnTo>
                  <a:lnTo>
                    <a:pt x="85" y="11"/>
                  </a:lnTo>
                  <a:lnTo>
                    <a:pt x="96" y="11"/>
                  </a:lnTo>
                  <a:lnTo>
                    <a:pt x="106" y="11"/>
                  </a:lnTo>
                  <a:lnTo>
                    <a:pt x="117" y="21"/>
                  </a:lnTo>
                  <a:lnTo>
                    <a:pt x="117" y="32"/>
                  </a:lnTo>
                  <a:lnTo>
                    <a:pt x="128" y="32"/>
                  </a:lnTo>
                  <a:lnTo>
                    <a:pt x="138" y="32"/>
                  </a:lnTo>
                  <a:lnTo>
                    <a:pt x="138" y="21"/>
                  </a:lnTo>
                  <a:lnTo>
                    <a:pt x="149" y="21"/>
                  </a:lnTo>
                  <a:lnTo>
                    <a:pt x="149" y="11"/>
                  </a:lnTo>
                  <a:lnTo>
                    <a:pt x="160" y="11"/>
                  </a:lnTo>
                  <a:lnTo>
                    <a:pt x="170" y="11"/>
                  </a:lnTo>
                  <a:lnTo>
                    <a:pt x="170" y="0"/>
                  </a:lnTo>
                  <a:lnTo>
                    <a:pt x="181" y="0"/>
                  </a:lnTo>
                  <a:lnTo>
                    <a:pt x="191" y="0"/>
                  </a:lnTo>
                  <a:lnTo>
                    <a:pt x="202" y="0"/>
                  </a:lnTo>
                  <a:lnTo>
                    <a:pt x="213" y="0"/>
                  </a:lnTo>
                  <a:lnTo>
                    <a:pt x="223" y="0"/>
                  </a:lnTo>
                  <a:lnTo>
                    <a:pt x="223" y="11"/>
                  </a:lnTo>
                  <a:lnTo>
                    <a:pt x="234" y="11"/>
                  </a:lnTo>
                  <a:lnTo>
                    <a:pt x="244" y="11"/>
                  </a:lnTo>
                  <a:lnTo>
                    <a:pt x="255" y="11"/>
                  </a:lnTo>
                  <a:lnTo>
                    <a:pt x="244" y="32"/>
                  </a:lnTo>
                </a:path>
              </a:pathLst>
            </a:cu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03" name="Freeform 59"/>
            <p:cNvSpPr>
              <a:spLocks/>
            </p:cNvSpPr>
            <p:nvPr/>
          </p:nvSpPr>
          <p:spPr bwMode="auto">
            <a:xfrm>
              <a:off x="2339975" y="4619625"/>
              <a:ext cx="155575" cy="20638"/>
            </a:xfrm>
            <a:custGeom>
              <a:avLst/>
              <a:gdLst>
                <a:gd name="T0" fmla="*/ 0 w 244"/>
                <a:gd name="T1" fmla="*/ 0 h 31"/>
                <a:gd name="T2" fmla="*/ 2147483647 w 244"/>
                <a:gd name="T3" fmla="*/ 2147483647 h 31"/>
                <a:gd name="T4" fmla="*/ 2147483647 w 244"/>
                <a:gd name="T5" fmla="*/ 2147483647 h 31"/>
                <a:gd name="T6" fmla="*/ 2147483647 w 244"/>
                <a:gd name="T7" fmla="*/ 2147483647 h 31"/>
                <a:gd name="T8" fmla="*/ 2147483647 w 244"/>
                <a:gd name="T9" fmla="*/ 2147483647 h 31"/>
                <a:gd name="T10" fmla="*/ 2147483647 w 244"/>
                <a:gd name="T11" fmla="*/ 2147483647 h 31"/>
                <a:gd name="T12" fmla="*/ 2147483647 w 244"/>
                <a:gd name="T13" fmla="*/ 2147483647 h 31"/>
                <a:gd name="T14" fmla="*/ 2147483647 w 244"/>
                <a:gd name="T15" fmla="*/ 2147483647 h 31"/>
                <a:gd name="T16" fmla="*/ 2147483647 w 244"/>
                <a:gd name="T17" fmla="*/ 2147483647 h 31"/>
                <a:gd name="T18" fmla="*/ 2147483647 w 244"/>
                <a:gd name="T19" fmla="*/ 2147483647 h 31"/>
                <a:gd name="T20" fmla="*/ 2147483647 w 244"/>
                <a:gd name="T21" fmla="*/ 2147483647 h 31"/>
                <a:gd name="T22" fmla="*/ 2147483647 w 244"/>
                <a:gd name="T23" fmla="*/ 2147483647 h 31"/>
                <a:gd name="T24" fmla="*/ 2147483647 w 244"/>
                <a:gd name="T25" fmla="*/ 2147483647 h 31"/>
                <a:gd name="T26" fmla="*/ 2147483647 w 244"/>
                <a:gd name="T27" fmla="*/ 2147483647 h 31"/>
                <a:gd name="T28" fmla="*/ 2147483647 w 244"/>
                <a:gd name="T29" fmla="*/ 2147483647 h 31"/>
                <a:gd name="T30" fmla="*/ 2147483647 w 244"/>
                <a:gd name="T31" fmla="*/ 2147483647 h 31"/>
                <a:gd name="T32" fmla="*/ 2147483647 w 244"/>
                <a:gd name="T33" fmla="*/ 2147483647 h 31"/>
                <a:gd name="T34" fmla="*/ 2147483647 w 244"/>
                <a:gd name="T35" fmla="*/ 2147483647 h 31"/>
                <a:gd name="T36" fmla="*/ 2147483647 w 244"/>
                <a:gd name="T37" fmla="*/ 2147483647 h 31"/>
                <a:gd name="T38" fmla="*/ 2147483647 w 244"/>
                <a:gd name="T39" fmla="*/ 2147483647 h 31"/>
                <a:gd name="T40" fmla="*/ 2147483647 w 244"/>
                <a:gd name="T41" fmla="*/ 2147483647 h 31"/>
                <a:gd name="T42" fmla="*/ 2147483647 w 244"/>
                <a:gd name="T43" fmla="*/ 2147483647 h 31"/>
                <a:gd name="T44" fmla="*/ 2147483647 w 244"/>
                <a:gd name="T45" fmla="*/ 2147483647 h 31"/>
                <a:gd name="T46" fmla="*/ 2147483647 w 244"/>
                <a:gd name="T47" fmla="*/ 2147483647 h 31"/>
                <a:gd name="T48" fmla="*/ 2147483647 w 244"/>
                <a:gd name="T49" fmla="*/ 2147483647 h 31"/>
                <a:gd name="T50" fmla="*/ 2147483647 w 244"/>
                <a:gd name="T51" fmla="*/ 2147483647 h 31"/>
                <a:gd name="T52" fmla="*/ 2147483647 w 244"/>
                <a:gd name="T53" fmla="*/ 2147483647 h 31"/>
                <a:gd name="T54" fmla="*/ 2147483647 w 244"/>
                <a:gd name="T55" fmla="*/ 2147483647 h 31"/>
                <a:gd name="T56" fmla="*/ 2147483647 w 244"/>
                <a:gd name="T57" fmla="*/ 2147483647 h 31"/>
                <a:gd name="T58" fmla="*/ 2147483647 w 244"/>
                <a:gd name="T59" fmla="*/ 2147483647 h 31"/>
                <a:gd name="T60" fmla="*/ 2147483647 w 244"/>
                <a:gd name="T61" fmla="*/ 2147483647 h 31"/>
                <a:gd name="T62" fmla="*/ 2147483647 w 244"/>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4"/>
                <a:gd name="T97" fmla="*/ 0 h 31"/>
                <a:gd name="T98" fmla="*/ 244 w 244"/>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4" h="31">
                  <a:moveTo>
                    <a:pt x="0" y="0"/>
                  </a:moveTo>
                  <a:lnTo>
                    <a:pt x="11" y="10"/>
                  </a:lnTo>
                  <a:lnTo>
                    <a:pt x="11" y="21"/>
                  </a:lnTo>
                  <a:lnTo>
                    <a:pt x="21" y="21"/>
                  </a:lnTo>
                  <a:lnTo>
                    <a:pt x="32" y="21"/>
                  </a:lnTo>
                  <a:lnTo>
                    <a:pt x="43" y="21"/>
                  </a:lnTo>
                  <a:lnTo>
                    <a:pt x="53" y="21"/>
                  </a:lnTo>
                  <a:lnTo>
                    <a:pt x="64" y="21"/>
                  </a:lnTo>
                  <a:lnTo>
                    <a:pt x="64" y="10"/>
                  </a:lnTo>
                  <a:lnTo>
                    <a:pt x="75" y="10"/>
                  </a:lnTo>
                  <a:lnTo>
                    <a:pt x="85" y="10"/>
                  </a:lnTo>
                  <a:lnTo>
                    <a:pt x="96" y="10"/>
                  </a:lnTo>
                  <a:lnTo>
                    <a:pt x="106" y="10"/>
                  </a:lnTo>
                  <a:lnTo>
                    <a:pt x="117" y="10"/>
                  </a:lnTo>
                  <a:lnTo>
                    <a:pt x="117" y="21"/>
                  </a:lnTo>
                  <a:lnTo>
                    <a:pt x="117" y="10"/>
                  </a:lnTo>
                  <a:lnTo>
                    <a:pt x="128" y="10"/>
                  </a:lnTo>
                  <a:lnTo>
                    <a:pt x="138" y="10"/>
                  </a:lnTo>
                  <a:lnTo>
                    <a:pt x="149" y="10"/>
                  </a:lnTo>
                  <a:lnTo>
                    <a:pt x="160" y="10"/>
                  </a:lnTo>
                  <a:lnTo>
                    <a:pt x="170" y="21"/>
                  </a:lnTo>
                  <a:lnTo>
                    <a:pt x="181" y="21"/>
                  </a:lnTo>
                  <a:lnTo>
                    <a:pt x="181" y="31"/>
                  </a:lnTo>
                  <a:lnTo>
                    <a:pt x="191" y="31"/>
                  </a:lnTo>
                  <a:lnTo>
                    <a:pt x="202" y="31"/>
                  </a:lnTo>
                  <a:lnTo>
                    <a:pt x="213" y="31"/>
                  </a:lnTo>
                  <a:lnTo>
                    <a:pt x="213" y="21"/>
                  </a:lnTo>
                  <a:lnTo>
                    <a:pt x="223" y="21"/>
                  </a:lnTo>
                  <a:lnTo>
                    <a:pt x="234" y="21"/>
                  </a:lnTo>
                  <a:lnTo>
                    <a:pt x="234" y="10"/>
                  </a:lnTo>
                  <a:lnTo>
                    <a:pt x="244" y="10"/>
                  </a:lnTo>
                  <a:lnTo>
                    <a:pt x="244" y="0"/>
                  </a:lnTo>
                </a:path>
              </a:pathLst>
            </a:custGeom>
            <a:noFill/>
            <a:ln w="11">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04" name="Line 60"/>
            <p:cNvSpPr>
              <a:spLocks noChangeShapeType="1"/>
            </p:cNvSpPr>
            <p:nvPr/>
          </p:nvSpPr>
          <p:spPr bwMode="auto">
            <a:xfrm>
              <a:off x="1146175" y="5334000"/>
              <a:ext cx="2860675" cy="1588"/>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5" name="Line 61"/>
            <p:cNvSpPr>
              <a:spLocks noChangeShapeType="1"/>
            </p:cNvSpPr>
            <p:nvPr/>
          </p:nvSpPr>
          <p:spPr bwMode="auto">
            <a:xfrm>
              <a:off x="1146175" y="5334000"/>
              <a:ext cx="82550"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6" name="Line 62"/>
            <p:cNvSpPr>
              <a:spLocks noChangeShapeType="1"/>
            </p:cNvSpPr>
            <p:nvPr/>
          </p:nvSpPr>
          <p:spPr bwMode="auto">
            <a:xfrm>
              <a:off x="1308100" y="5334000"/>
              <a:ext cx="82550"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7" name="Line 63"/>
            <p:cNvSpPr>
              <a:spLocks noChangeShapeType="1"/>
            </p:cNvSpPr>
            <p:nvPr/>
          </p:nvSpPr>
          <p:spPr bwMode="auto">
            <a:xfrm>
              <a:off x="1463675"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8" name="Line 64"/>
            <p:cNvSpPr>
              <a:spLocks noChangeShapeType="1"/>
            </p:cNvSpPr>
            <p:nvPr/>
          </p:nvSpPr>
          <p:spPr bwMode="auto">
            <a:xfrm>
              <a:off x="1625600"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09" name="Line 65"/>
            <p:cNvSpPr>
              <a:spLocks noChangeShapeType="1"/>
            </p:cNvSpPr>
            <p:nvPr/>
          </p:nvSpPr>
          <p:spPr bwMode="auto">
            <a:xfrm>
              <a:off x="1781175"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0" name="Line 66"/>
            <p:cNvSpPr>
              <a:spLocks noChangeShapeType="1"/>
            </p:cNvSpPr>
            <p:nvPr/>
          </p:nvSpPr>
          <p:spPr bwMode="auto">
            <a:xfrm>
              <a:off x="1943100"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1" name="Line 67"/>
            <p:cNvSpPr>
              <a:spLocks noChangeShapeType="1"/>
            </p:cNvSpPr>
            <p:nvPr/>
          </p:nvSpPr>
          <p:spPr bwMode="auto">
            <a:xfrm>
              <a:off x="2098675" y="5334000"/>
              <a:ext cx="79375"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2" name="Line 68"/>
            <p:cNvSpPr>
              <a:spLocks noChangeShapeType="1"/>
            </p:cNvSpPr>
            <p:nvPr/>
          </p:nvSpPr>
          <p:spPr bwMode="auto">
            <a:xfrm>
              <a:off x="2260600" y="5334000"/>
              <a:ext cx="79375"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3" name="Line 69"/>
            <p:cNvSpPr>
              <a:spLocks noChangeShapeType="1"/>
            </p:cNvSpPr>
            <p:nvPr/>
          </p:nvSpPr>
          <p:spPr bwMode="auto">
            <a:xfrm>
              <a:off x="2414588" y="5334000"/>
              <a:ext cx="80962"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4" name="Line 70"/>
            <p:cNvSpPr>
              <a:spLocks noChangeShapeType="1"/>
            </p:cNvSpPr>
            <p:nvPr/>
          </p:nvSpPr>
          <p:spPr bwMode="auto">
            <a:xfrm>
              <a:off x="2576513" y="5334000"/>
              <a:ext cx="80962"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5" name="Line 71"/>
            <p:cNvSpPr>
              <a:spLocks noChangeShapeType="1"/>
            </p:cNvSpPr>
            <p:nvPr/>
          </p:nvSpPr>
          <p:spPr bwMode="auto">
            <a:xfrm>
              <a:off x="2732088" y="5334000"/>
              <a:ext cx="80962"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6" name="Line 72"/>
            <p:cNvSpPr>
              <a:spLocks noChangeShapeType="1"/>
            </p:cNvSpPr>
            <p:nvPr/>
          </p:nvSpPr>
          <p:spPr bwMode="auto">
            <a:xfrm>
              <a:off x="2894013" y="5334000"/>
              <a:ext cx="80962"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7" name="Line 73"/>
            <p:cNvSpPr>
              <a:spLocks noChangeShapeType="1"/>
            </p:cNvSpPr>
            <p:nvPr/>
          </p:nvSpPr>
          <p:spPr bwMode="auto">
            <a:xfrm>
              <a:off x="3048000" y="5334000"/>
              <a:ext cx="82550"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8" name="Line 74"/>
            <p:cNvSpPr>
              <a:spLocks noChangeShapeType="1"/>
            </p:cNvSpPr>
            <p:nvPr/>
          </p:nvSpPr>
          <p:spPr bwMode="auto">
            <a:xfrm>
              <a:off x="3209925" y="5334000"/>
              <a:ext cx="82550"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19" name="Line 75"/>
            <p:cNvSpPr>
              <a:spLocks noChangeShapeType="1"/>
            </p:cNvSpPr>
            <p:nvPr/>
          </p:nvSpPr>
          <p:spPr bwMode="auto">
            <a:xfrm>
              <a:off x="3371850" y="5334000"/>
              <a:ext cx="7461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0" name="Line 76"/>
            <p:cNvSpPr>
              <a:spLocks noChangeShapeType="1"/>
            </p:cNvSpPr>
            <p:nvPr/>
          </p:nvSpPr>
          <p:spPr bwMode="auto">
            <a:xfrm>
              <a:off x="3527425"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1" name="Line 77"/>
            <p:cNvSpPr>
              <a:spLocks noChangeShapeType="1"/>
            </p:cNvSpPr>
            <p:nvPr/>
          </p:nvSpPr>
          <p:spPr bwMode="auto">
            <a:xfrm>
              <a:off x="3689350" y="5334000"/>
              <a:ext cx="7461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2" name="Line 78"/>
            <p:cNvSpPr>
              <a:spLocks noChangeShapeType="1"/>
            </p:cNvSpPr>
            <p:nvPr/>
          </p:nvSpPr>
          <p:spPr bwMode="auto">
            <a:xfrm>
              <a:off x="3844925" y="5334000"/>
              <a:ext cx="80963"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3" name="Line 79"/>
            <p:cNvSpPr>
              <a:spLocks noChangeShapeType="1"/>
            </p:cNvSpPr>
            <p:nvPr/>
          </p:nvSpPr>
          <p:spPr bwMode="auto">
            <a:xfrm>
              <a:off x="4006850" y="5334000"/>
              <a:ext cx="73025" cy="82550"/>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4" name="Line 80"/>
            <p:cNvSpPr>
              <a:spLocks noChangeShapeType="1"/>
            </p:cNvSpPr>
            <p:nvPr/>
          </p:nvSpPr>
          <p:spPr bwMode="auto">
            <a:xfrm>
              <a:off x="3844925" y="4229100"/>
              <a:ext cx="0" cy="471488"/>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5" name="Line 81"/>
            <p:cNvSpPr>
              <a:spLocks noChangeShapeType="1"/>
            </p:cNvSpPr>
            <p:nvPr/>
          </p:nvSpPr>
          <p:spPr bwMode="auto">
            <a:xfrm>
              <a:off x="3844925" y="4862513"/>
              <a:ext cx="0" cy="4714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6" name="Line 82"/>
            <p:cNvSpPr>
              <a:spLocks noChangeShapeType="1"/>
            </p:cNvSpPr>
            <p:nvPr/>
          </p:nvSpPr>
          <p:spPr bwMode="auto">
            <a:xfrm>
              <a:off x="3763963" y="5180013"/>
              <a:ext cx="80962" cy="1539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7" name="Line 83"/>
            <p:cNvSpPr>
              <a:spLocks noChangeShapeType="1"/>
            </p:cNvSpPr>
            <p:nvPr/>
          </p:nvSpPr>
          <p:spPr bwMode="auto">
            <a:xfrm flipH="1">
              <a:off x="3844925" y="5180013"/>
              <a:ext cx="80963" cy="153987"/>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8" name="Line 84"/>
            <p:cNvSpPr>
              <a:spLocks noChangeShapeType="1"/>
            </p:cNvSpPr>
            <p:nvPr/>
          </p:nvSpPr>
          <p:spPr bwMode="auto">
            <a:xfrm>
              <a:off x="3844925" y="4229100"/>
              <a:ext cx="80963" cy="15557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29" name="Line 85"/>
            <p:cNvSpPr>
              <a:spLocks noChangeShapeType="1"/>
            </p:cNvSpPr>
            <p:nvPr/>
          </p:nvSpPr>
          <p:spPr bwMode="auto">
            <a:xfrm flipH="1">
              <a:off x="3763963" y="4229100"/>
              <a:ext cx="80962" cy="155575"/>
            </a:xfrm>
            <a:prstGeom prst="line">
              <a:avLst/>
            </a:prstGeom>
            <a:noFill/>
            <a:ln w="11">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0" name="Rectangle 86"/>
            <p:cNvSpPr>
              <a:spLocks noChangeArrowheads="1"/>
            </p:cNvSpPr>
            <p:nvPr/>
          </p:nvSpPr>
          <p:spPr bwMode="auto">
            <a:xfrm>
              <a:off x="3736975" y="4700588"/>
              <a:ext cx="295275"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Aft>
                  <a:spcPts val="1000"/>
                </a:spcAft>
              </a:pPr>
              <a:r>
                <a:rPr lang="en-US" altLang="en-US" sz="1200">
                  <a:solidFill>
                    <a:srgbClr val="000000"/>
                  </a:solidFill>
                  <a:latin typeface="Times New Roman" charset="0"/>
                </a:rPr>
                <a:t>24.0'</a:t>
              </a:r>
              <a:endParaRPr lang="en-US" altLang="en-US">
                <a:latin typeface="Calibri" charset="0"/>
              </a:endParaRPr>
            </a:p>
          </p:txBody>
        </p:sp>
        <p:sp>
          <p:nvSpPr>
            <p:cNvPr id="14431" name="Line 87"/>
            <p:cNvSpPr>
              <a:spLocks noChangeShapeType="1"/>
            </p:cNvSpPr>
            <p:nvPr/>
          </p:nvSpPr>
          <p:spPr bwMode="auto">
            <a:xfrm>
              <a:off x="2414588" y="2879725"/>
              <a:ext cx="1587" cy="2365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4341" name="Picture 96" descr="F:\energy\classes\Ee351\lectures\myphoto\cap-b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597" y="1966830"/>
            <a:ext cx="2438400" cy="1951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8" name="Notched Right Arrow 97"/>
          <p:cNvSpPr/>
          <p:nvPr/>
        </p:nvSpPr>
        <p:spPr>
          <a:xfrm>
            <a:off x="685800" y="4572000"/>
            <a:ext cx="7772400" cy="457200"/>
          </a:xfrm>
          <a:prstGeom prst="notch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3" name="TextBox 98"/>
          <p:cNvSpPr txBox="1">
            <a:spLocks noChangeArrowheads="1"/>
          </p:cNvSpPr>
          <p:nvPr/>
        </p:nvSpPr>
        <p:spPr bwMode="auto">
          <a:xfrm rot="-2419948">
            <a:off x="314325" y="5319713"/>
            <a:ext cx="2209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Calibri" charset="0"/>
              </a:rPr>
              <a:t>Physical System</a:t>
            </a:r>
          </a:p>
        </p:txBody>
      </p:sp>
      <p:sp>
        <p:nvSpPr>
          <p:cNvPr id="14344" name="TextBox 102"/>
          <p:cNvSpPr txBox="1">
            <a:spLocks noChangeArrowheads="1"/>
          </p:cNvSpPr>
          <p:nvPr/>
        </p:nvSpPr>
        <p:spPr bwMode="auto">
          <a:xfrm rot="-2419948">
            <a:off x="3225800" y="5421313"/>
            <a:ext cx="21558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en-US">
                <a:latin typeface="Calibri" charset="0"/>
              </a:rPr>
              <a:t>Parameterized Values</a:t>
            </a:r>
          </a:p>
        </p:txBody>
      </p:sp>
      <p:sp>
        <p:nvSpPr>
          <p:cNvPr id="14345" name="TextBox 103"/>
          <p:cNvSpPr txBox="1">
            <a:spLocks noChangeArrowheads="1"/>
          </p:cNvSpPr>
          <p:nvPr/>
        </p:nvSpPr>
        <p:spPr bwMode="auto">
          <a:xfrm rot="-2419948">
            <a:off x="6302375" y="5514975"/>
            <a:ext cx="220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en-US">
                <a:latin typeface="Calibri" charset="0"/>
              </a:rPr>
              <a:t>Values for Numeric Simulation</a:t>
            </a:r>
          </a:p>
        </p:txBody>
      </p:sp>
      <p:sp>
        <p:nvSpPr>
          <p:cNvPr id="14346" name="Rectangle 88"/>
          <p:cNvSpPr>
            <a:spLocks noChangeArrowheads="1"/>
          </p:cNvSpPr>
          <p:nvPr/>
        </p:nvSpPr>
        <p:spPr bwMode="auto">
          <a:xfrm>
            <a:off x="3276600" y="3962400"/>
            <a:ext cx="2743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57200" algn="r"/>
                <a:tab pos="2743200" algn="ctr"/>
                <a:tab pos="5486400" algn="r"/>
              </a:tabLst>
              <a:defRPr>
                <a:solidFill>
                  <a:schemeClr val="tx1"/>
                </a:solidFill>
                <a:latin typeface="Arial" charset="0"/>
                <a:ea typeface="Arial" charset="0"/>
                <a:cs typeface="Arial" charset="0"/>
              </a:defRPr>
            </a:lvl1pPr>
            <a:lvl2pPr marL="742950" indent="-285750" eaLnBrk="0" hangingPunct="0">
              <a:tabLst>
                <a:tab pos="457200" algn="r"/>
                <a:tab pos="2743200" algn="ctr"/>
                <a:tab pos="5486400" algn="r"/>
              </a:tabLst>
              <a:defRPr>
                <a:solidFill>
                  <a:schemeClr val="tx1"/>
                </a:solidFill>
                <a:latin typeface="Arial" charset="0"/>
                <a:ea typeface="Arial" charset="0"/>
                <a:cs typeface="Arial" charset="0"/>
              </a:defRPr>
            </a:lvl2pPr>
            <a:lvl3pPr marL="1143000" indent="-228600" eaLnBrk="0" hangingPunct="0">
              <a:tabLst>
                <a:tab pos="457200" algn="r"/>
                <a:tab pos="2743200" algn="ctr"/>
                <a:tab pos="5486400" algn="r"/>
              </a:tabLst>
              <a:defRPr>
                <a:solidFill>
                  <a:schemeClr val="tx1"/>
                </a:solidFill>
                <a:latin typeface="Arial" charset="0"/>
                <a:ea typeface="Arial" charset="0"/>
                <a:cs typeface="Arial" charset="0"/>
              </a:defRPr>
            </a:lvl3pPr>
            <a:lvl4pPr marL="1600200" indent="-228600" eaLnBrk="0" hangingPunct="0">
              <a:tabLst>
                <a:tab pos="457200" algn="r"/>
                <a:tab pos="2743200" algn="ctr"/>
                <a:tab pos="5486400" algn="r"/>
              </a:tabLst>
              <a:defRPr>
                <a:solidFill>
                  <a:schemeClr val="tx1"/>
                </a:solidFill>
                <a:latin typeface="Arial" charset="0"/>
                <a:ea typeface="Arial" charset="0"/>
                <a:cs typeface="Arial" charset="0"/>
              </a:defRPr>
            </a:lvl4pPr>
            <a:lvl5pPr marL="2057400" indent="-228600" eaLnBrk="0" hangingPunct="0">
              <a:tabLst>
                <a:tab pos="457200" algn="r"/>
                <a:tab pos="2743200" algn="ctr"/>
                <a:tab pos="5486400" algn="r"/>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457200" algn="r"/>
                <a:tab pos="2743200" algn="ctr"/>
                <a:tab pos="5486400" algn="r"/>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457200" algn="r"/>
                <a:tab pos="2743200" algn="ctr"/>
                <a:tab pos="5486400" algn="r"/>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457200" algn="r"/>
                <a:tab pos="2743200" algn="ctr"/>
                <a:tab pos="5486400" algn="r"/>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457200" algn="r"/>
                <a:tab pos="2743200" algn="ctr"/>
                <a:tab pos="5486400" algn="r"/>
              </a:tabLst>
              <a:defRPr>
                <a:solidFill>
                  <a:schemeClr val="tx1"/>
                </a:solidFill>
                <a:latin typeface="Arial" charset="0"/>
                <a:ea typeface="Arial" charset="0"/>
                <a:cs typeface="Arial" charset="0"/>
              </a:defRPr>
            </a:lvl9pPr>
          </a:lstStyle>
          <a:p>
            <a:r>
              <a:rPr lang="en-US" altLang="en-US" sz="800">
                <a:latin typeface="Calibri" charset="0"/>
                <a:ea typeface="Times New Roman" charset="0"/>
                <a:cs typeface="Times New Roman" charset="0"/>
              </a:rPr>
              <a:t>Phase Conductor:  336,400 26/7   </a:t>
            </a:r>
            <a:endParaRPr lang="en-US" altLang="en-US" sz="800">
              <a:latin typeface="Calibri" charset="0"/>
            </a:endParaRPr>
          </a:p>
          <a:p>
            <a:r>
              <a:rPr lang="en-US" altLang="en-US" sz="800">
                <a:latin typeface="Calibri" charset="0"/>
                <a:ea typeface="Times New Roman" charset="0"/>
                <a:cs typeface="Times New Roman" charset="0"/>
              </a:rPr>
              <a:t>	</a:t>
            </a:r>
            <a:r>
              <a:rPr lang="en-US" altLang="en-US" sz="600">
                <a:latin typeface="Calibri" charset="0"/>
                <a:ea typeface="Times New Roman" charset="0"/>
                <a:cs typeface="Times New Roman" charset="0"/>
              </a:rPr>
              <a:t>GMR = 0.0244 ft.,  Resistance = 0.306 Ω/mile,  Diameter = 0.721 inch</a:t>
            </a:r>
            <a:endParaRPr lang="en-US" altLang="en-US" sz="600">
              <a:latin typeface="Calibri" charset="0"/>
            </a:endParaRPr>
          </a:p>
          <a:p>
            <a:r>
              <a:rPr lang="en-US" altLang="en-US" sz="800">
                <a:latin typeface="Calibri" charset="0"/>
                <a:ea typeface="Times New Roman" charset="0"/>
                <a:cs typeface="Times New Roman" charset="0"/>
              </a:rPr>
              <a:t>Neutral Conductor:  4/0 6/1 ACSR</a:t>
            </a:r>
            <a:endParaRPr lang="en-US" altLang="en-US" sz="800">
              <a:latin typeface="Calibri" charset="0"/>
            </a:endParaRPr>
          </a:p>
          <a:p>
            <a:r>
              <a:rPr lang="en-US" altLang="en-US" sz="800">
                <a:latin typeface="Calibri" charset="0"/>
                <a:ea typeface="Times New Roman" charset="0"/>
                <a:cs typeface="Times New Roman" charset="0"/>
              </a:rPr>
              <a:t>	</a:t>
            </a:r>
            <a:r>
              <a:rPr lang="en-US" altLang="en-US" sz="600">
                <a:latin typeface="Calibri" charset="0"/>
                <a:ea typeface="Times New Roman" charset="0"/>
                <a:cs typeface="Times New Roman" charset="0"/>
              </a:rPr>
              <a:t>GMR = 0.00814 ft.,  Resistance = 0.592 Ω/mile,  Diameter = 0.563 inch</a:t>
            </a:r>
            <a:endParaRPr lang="en-US" altLang="en-US" sz="600">
              <a:latin typeface="Calibri" charset="0"/>
            </a:endParaRPr>
          </a:p>
        </p:txBody>
      </p:sp>
    </p:spTree>
    <p:extLst>
      <p:ext uri="{BB962C8B-B14F-4D97-AF65-F5344CB8AC3E}">
        <p14:creationId xmlns:p14="http://schemas.microsoft.com/office/powerpoint/2010/main" val="973425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Overhead Line Code</a:t>
            </a:r>
            <a:endParaRPr lang="en-US" altLang="en-US"/>
          </a:p>
        </p:txBody>
      </p:sp>
      <p:sp>
        <p:nvSpPr>
          <p:cNvPr id="15363" name="Text Placeholder 4"/>
          <p:cNvSpPr>
            <a:spLocks noGrp="1"/>
          </p:cNvSpPr>
          <p:nvPr>
            <p:ph type="body" idx="1"/>
          </p:nvPr>
        </p:nvSpPr>
        <p:spPr/>
        <p:txBody>
          <a:bodyPr/>
          <a:lstStyle/>
          <a:p>
            <a:r>
              <a:rPr lang="en-US" altLang="en-US" smtClean="0"/>
              <a:t>Object Code</a:t>
            </a:r>
            <a:endParaRPr lang="en-US" altLang="en-US"/>
          </a:p>
        </p:txBody>
      </p:sp>
      <p:sp>
        <p:nvSpPr>
          <p:cNvPr id="15364" name="Content Placeholder 2"/>
          <p:cNvSpPr>
            <a:spLocks noGrp="1"/>
          </p:cNvSpPr>
          <p:nvPr>
            <p:ph sz="half" idx="2"/>
          </p:nvPr>
        </p:nvSpPr>
        <p:spPr/>
        <p:txBody>
          <a:bodyPr>
            <a:normAutofit/>
          </a:bodyPr>
          <a:lstStyle/>
          <a:p>
            <a:pPr>
              <a:lnSpc>
                <a:spcPct val="100000"/>
              </a:lnSpc>
            </a:pPr>
            <a:r>
              <a:rPr lang="en-US" altLang="en-US" sz="1000" dirty="0" smtClean="0">
                <a:latin typeface="Courier New" charset="0"/>
                <a:ea typeface="Courier New" charset="0"/>
                <a:cs typeface="Courier New" charset="0"/>
              </a:rPr>
              <a:t>object </a:t>
            </a:r>
            <a:r>
              <a:rPr lang="en-US" altLang="en-US" sz="1000" dirty="0" err="1" smtClean="0">
                <a:latin typeface="Courier New" charset="0"/>
                <a:ea typeface="Courier New" charset="0"/>
                <a:cs typeface="Courier New" charset="0"/>
              </a:rPr>
              <a:t>overhead_line</a:t>
            </a:r>
            <a:r>
              <a:rPr lang="en-US" altLang="en-US" sz="1000" dirty="0" smtClean="0">
                <a:latin typeface="Courier New" charset="0"/>
                <a:ea typeface="Courier New" charset="0"/>
                <a:cs typeface="Courier New" charset="0"/>
              </a:rPr>
              <a:t> {</a:t>
            </a:r>
          </a:p>
          <a:p>
            <a:pPr>
              <a:lnSpc>
                <a:spcPct val="100000"/>
              </a:lnSpc>
            </a:pPr>
            <a:r>
              <a:rPr lang="en-US" altLang="en-US" sz="1000" dirty="0" smtClean="0">
                <a:latin typeface="Courier New" charset="0"/>
                <a:ea typeface="Courier New" charset="0"/>
                <a:cs typeface="Courier New" charset="0"/>
              </a:rPr>
              <a:t>     phases "BCN";</a:t>
            </a:r>
          </a:p>
          <a:p>
            <a:pPr>
              <a:lnSpc>
                <a:spcPct val="100000"/>
              </a:lnSpc>
            </a:pPr>
            <a:r>
              <a:rPr lang="en-US" altLang="en-US" sz="1000" dirty="0" smtClean="0">
                <a:latin typeface="Courier New" charset="0"/>
                <a:ea typeface="Courier New" charset="0"/>
                <a:cs typeface="Courier New" charset="0"/>
              </a:rPr>
              <a:t>     name ohl_632-645;</a:t>
            </a:r>
          </a:p>
          <a:p>
            <a:pPr>
              <a:lnSpc>
                <a:spcPct val="100000"/>
              </a:lnSpc>
            </a:pPr>
            <a:r>
              <a:rPr lang="en-US" altLang="en-US" sz="1000" dirty="0" smtClean="0">
                <a:latin typeface="Courier New" charset="0"/>
                <a:ea typeface="Courier New" charset="0"/>
                <a:cs typeface="Courier New" charset="0"/>
              </a:rPr>
              <a:t>     from node_632;</a:t>
            </a:r>
          </a:p>
          <a:p>
            <a:pPr>
              <a:lnSpc>
                <a:spcPct val="100000"/>
              </a:lnSpc>
            </a:pPr>
            <a:r>
              <a:rPr lang="en-US" altLang="en-US" sz="1000" dirty="0" smtClean="0">
                <a:latin typeface="Courier New" charset="0"/>
                <a:ea typeface="Courier New" charset="0"/>
                <a:cs typeface="Courier New" charset="0"/>
              </a:rPr>
              <a:t>     to load_645;</a:t>
            </a:r>
          </a:p>
          <a:p>
            <a:pPr>
              <a:lnSpc>
                <a:spcPct val="100000"/>
              </a:lnSpc>
            </a:pPr>
            <a:r>
              <a:rPr lang="en-US" altLang="en-US" sz="1000" dirty="0" smtClean="0">
                <a:latin typeface="Courier New" charset="0"/>
                <a:ea typeface="Courier New" charset="0"/>
                <a:cs typeface="Courier New" charset="0"/>
              </a:rPr>
              <a:t>     length 500 </a:t>
            </a:r>
            <a:r>
              <a:rPr lang="en-US" altLang="en-US" sz="1000" dirty="0" err="1" smtClean="0">
                <a:latin typeface="Courier New" charset="0"/>
                <a:ea typeface="Courier New" charset="0"/>
                <a:cs typeface="Courier New" charset="0"/>
              </a:rPr>
              <a:t>ft</a:t>
            </a:r>
            <a:r>
              <a:rPr lang="en-US" altLang="en-US" sz="1000" dirty="0" smtClean="0">
                <a:latin typeface="Courier New" charset="0"/>
                <a:ea typeface="Courier New" charset="0"/>
                <a:cs typeface="Courier New" charset="0"/>
              </a:rPr>
              <a:t>;</a:t>
            </a:r>
          </a:p>
          <a:p>
            <a:pPr>
              <a:lnSpc>
                <a:spcPct val="100000"/>
              </a:lnSpc>
            </a:pPr>
            <a:r>
              <a:rPr lang="en-US" altLang="en-US" sz="1000" dirty="0" smtClean="0">
                <a:latin typeface="Courier New" charset="0"/>
                <a:ea typeface="Courier New" charset="0"/>
                <a:cs typeface="Courier New" charset="0"/>
              </a:rPr>
              <a:t>     configuration line_config_603;</a:t>
            </a:r>
          </a:p>
          <a:p>
            <a:pPr>
              <a:lnSpc>
                <a:spcPct val="100000"/>
              </a:lnSpc>
            </a:pPr>
            <a:r>
              <a:rPr lang="en-US" altLang="en-US" sz="1000" dirty="0" smtClean="0">
                <a:latin typeface="Courier New" charset="0"/>
                <a:ea typeface="Courier New" charset="0"/>
                <a:cs typeface="Courier New" charset="0"/>
              </a:rPr>
              <a:t>}</a:t>
            </a:r>
          </a:p>
          <a:p>
            <a:pPr>
              <a:lnSpc>
                <a:spcPct val="100000"/>
              </a:lnSpc>
            </a:pPr>
            <a:endParaRPr lang="en-US" altLang="en-US" sz="1000" dirty="0" smtClean="0">
              <a:latin typeface="Courier New" charset="0"/>
              <a:ea typeface="Courier New" charset="0"/>
              <a:cs typeface="Courier New" charset="0"/>
            </a:endParaRPr>
          </a:p>
          <a:p>
            <a:pPr>
              <a:lnSpc>
                <a:spcPct val="100000"/>
              </a:lnSpc>
            </a:pPr>
            <a:endParaRPr lang="en-US" altLang="en-US" sz="1000" dirty="0">
              <a:latin typeface="Courier New" charset="0"/>
              <a:ea typeface="Courier New" charset="0"/>
              <a:cs typeface="Courier New" charset="0"/>
            </a:endParaRPr>
          </a:p>
        </p:txBody>
      </p:sp>
      <p:sp>
        <p:nvSpPr>
          <p:cNvPr id="15365" name="Text Placeholder 5"/>
          <p:cNvSpPr>
            <a:spLocks noGrp="1"/>
          </p:cNvSpPr>
          <p:nvPr>
            <p:ph type="body" sz="quarter" idx="3"/>
          </p:nvPr>
        </p:nvSpPr>
        <p:spPr/>
        <p:txBody>
          <a:bodyPr/>
          <a:lstStyle/>
          <a:p>
            <a:r>
              <a:rPr lang="en-US" altLang="en-US" smtClean="0"/>
              <a:t>Configuration Code</a:t>
            </a:r>
            <a:endParaRPr lang="en-US" altLang="en-US"/>
          </a:p>
        </p:txBody>
      </p:sp>
      <p:sp>
        <p:nvSpPr>
          <p:cNvPr id="15366" name="Content Placeholder 3"/>
          <p:cNvSpPr>
            <a:spLocks noGrp="1"/>
          </p:cNvSpPr>
          <p:nvPr>
            <p:ph sz="quarter" idx="4"/>
          </p:nvPr>
        </p:nvSpPr>
        <p:spPr/>
        <p:txBody>
          <a:bodyPr>
            <a:noAutofit/>
          </a:bodyPr>
          <a:lstStyle/>
          <a:p>
            <a:pPr>
              <a:lnSpc>
                <a:spcPct val="100000"/>
              </a:lnSpc>
            </a:pPr>
            <a:r>
              <a:rPr lang="en-US" sz="1000" dirty="0" smtClean="0">
                <a:latin typeface="Courier New" charset="0"/>
                <a:ea typeface="Courier New" charset="0"/>
                <a:cs typeface="Courier New" charset="0"/>
              </a:rPr>
              <a:t>object </a:t>
            </a:r>
            <a:r>
              <a:rPr lang="en-US" sz="1000" dirty="0" err="1" smtClean="0">
                <a:latin typeface="Courier New" charset="0"/>
                <a:ea typeface="Courier New" charset="0"/>
                <a:cs typeface="Courier New" charset="0"/>
              </a:rPr>
              <a:t>line_configuration</a:t>
            </a:r>
            <a:r>
              <a:rPr lang="en-US" sz="1000" dirty="0" smtClean="0">
                <a:latin typeface="Courier New" charset="0"/>
                <a:ea typeface="Courier New" charset="0"/>
                <a:cs typeface="Courier New" charset="0"/>
              </a:rPr>
              <a:t> {</a:t>
            </a:r>
          </a:p>
          <a:p>
            <a:pPr>
              <a:lnSpc>
                <a:spcPct val="100000"/>
              </a:lnSpc>
            </a:pPr>
            <a:r>
              <a:rPr lang="en-US" sz="1000" dirty="0" smtClean="0">
                <a:latin typeface="Courier New" charset="0"/>
                <a:ea typeface="Courier New" charset="0"/>
                <a:cs typeface="Courier New" charset="0"/>
              </a:rPr>
              <a:t>	name line_config_603;</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conductor_B</a:t>
            </a:r>
            <a:r>
              <a:rPr lang="en-US" sz="1000" dirty="0" smtClean="0">
                <a:latin typeface="Courier New" charset="0"/>
                <a:ea typeface="Courier New" charset="0"/>
                <a:cs typeface="Courier New" charset="0"/>
              </a:rPr>
              <a:t> ohl_conductor_6030;</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conductor_C</a:t>
            </a:r>
            <a:r>
              <a:rPr lang="en-US" sz="1000" dirty="0" smtClean="0">
                <a:latin typeface="Courier New" charset="0"/>
                <a:ea typeface="Courier New" charset="0"/>
                <a:cs typeface="Courier New" charset="0"/>
              </a:rPr>
              <a:t> </a:t>
            </a:r>
            <a:r>
              <a:rPr lang="en-US" sz="1000" dirty="0">
                <a:latin typeface="Courier New" charset="0"/>
                <a:ea typeface="Courier New" charset="0"/>
                <a:cs typeface="Courier New" charset="0"/>
              </a:rPr>
              <a:t>ohl</a:t>
            </a:r>
            <a:r>
              <a:rPr lang="en-US" sz="1000" dirty="0" smtClean="0">
                <a:latin typeface="Courier New" charset="0"/>
                <a:ea typeface="Courier New" charset="0"/>
                <a:cs typeface="Courier New" charset="0"/>
              </a:rPr>
              <a:t>_conductor_6030;</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conductor_N</a:t>
            </a:r>
            <a:r>
              <a:rPr lang="en-US" sz="1000" dirty="0" smtClean="0">
                <a:latin typeface="Courier New" charset="0"/>
                <a:ea typeface="Courier New" charset="0"/>
                <a:cs typeface="Courier New" charset="0"/>
              </a:rPr>
              <a:t> </a:t>
            </a:r>
            <a:r>
              <a:rPr lang="en-US" sz="1000" dirty="0">
                <a:latin typeface="Courier New" charset="0"/>
                <a:ea typeface="Courier New" charset="0"/>
                <a:cs typeface="Courier New" charset="0"/>
              </a:rPr>
              <a:t>ohl</a:t>
            </a:r>
            <a:r>
              <a:rPr lang="en-US" sz="1000" dirty="0" smtClean="0">
                <a:latin typeface="Courier New" charset="0"/>
                <a:ea typeface="Courier New" charset="0"/>
                <a:cs typeface="Courier New" charset="0"/>
              </a:rPr>
              <a:t>_conductor_6030;</a:t>
            </a:r>
          </a:p>
          <a:p>
            <a:pPr>
              <a:lnSpc>
                <a:spcPct val="100000"/>
              </a:lnSpc>
            </a:pPr>
            <a:r>
              <a:rPr lang="en-US" sz="1000" dirty="0" smtClean="0">
                <a:latin typeface="Courier New" charset="0"/>
                <a:ea typeface="Courier New" charset="0"/>
                <a:cs typeface="Courier New" charset="0"/>
              </a:rPr>
              <a:t>	spacing line_spacing_505603;</a:t>
            </a:r>
          </a:p>
          <a:p>
            <a:pPr>
              <a:lnSpc>
                <a:spcPct val="100000"/>
              </a:lnSpc>
            </a:pPr>
            <a:r>
              <a:rPr lang="en-US" sz="1000" dirty="0" smtClean="0">
                <a:latin typeface="Courier New" charset="0"/>
                <a:ea typeface="Courier New" charset="0"/>
                <a:cs typeface="Courier New" charset="0"/>
              </a:rPr>
              <a:t>}</a:t>
            </a:r>
          </a:p>
          <a:p>
            <a:pPr>
              <a:lnSpc>
                <a:spcPct val="100000"/>
              </a:lnSpc>
            </a:pPr>
            <a:r>
              <a:rPr lang="en-US" sz="1000" dirty="0" smtClean="0">
                <a:latin typeface="Courier New" charset="0"/>
                <a:ea typeface="Courier New" charset="0"/>
                <a:cs typeface="Courier New" charset="0"/>
              </a:rPr>
              <a:t>// Phase Conductor for 603, 604, 605: 1/0 ACSR</a:t>
            </a:r>
          </a:p>
          <a:p>
            <a:pPr>
              <a:lnSpc>
                <a:spcPct val="100000"/>
              </a:lnSpc>
            </a:pPr>
            <a:r>
              <a:rPr lang="en-US" sz="1000" dirty="0" smtClean="0">
                <a:latin typeface="Courier New" charset="0"/>
                <a:ea typeface="Courier New" charset="0"/>
                <a:cs typeface="Courier New" charset="0"/>
              </a:rPr>
              <a:t>object </a:t>
            </a:r>
            <a:r>
              <a:rPr lang="en-US" sz="1000" dirty="0" err="1" smtClean="0">
                <a:latin typeface="Courier New" charset="0"/>
                <a:ea typeface="Courier New" charset="0"/>
                <a:cs typeface="Courier New" charset="0"/>
              </a:rPr>
              <a:t>overhead_line_conductor</a:t>
            </a:r>
            <a:r>
              <a:rPr lang="en-US" sz="1000" dirty="0" smtClean="0">
                <a:latin typeface="Courier New" charset="0"/>
                <a:ea typeface="Courier New" charset="0"/>
                <a:cs typeface="Courier New" charset="0"/>
              </a:rPr>
              <a:t> {</a:t>
            </a:r>
          </a:p>
          <a:p>
            <a:pPr>
              <a:lnSpc>
                <a:spcPct val="100000"/>
              </a:lnSpc>
            </a:pPr>
            <a:r>
              <a:rPr lang="en-US" sz="1000" dirty="0" smtClean="0">
                <a:latin typeface="Courier New" charset="0"/>
                <a:ea typeface="Courier New" charset="0"/>
                <a:cs typeface="Courier New" charset="0"/>
              </a:rPr>
              <a:t>	name </a:t>
            </a:r>
            <a:r>
              <a:rPr lang="en-US" sz="1000" dirty="0">
                <a:latin typeface="Courier New" charset="0"/>
                <a:ea typeface="Courier New" charset="0"/>
                <a:cs typeface="Courier New" charset="0"/>
              </a:rPr>
              <a:t>ohl</a:t>
            </a:r>
            <a:r>
              <a:rPr lang="en-US" sz="1000" dirty="0" smtClean="0">
                <a:latin typeface="Courier New" charset="0"/>
                <a:ea typeface="Courier New" charset="0"/>
                <a:cs typeface="Courier New" charset="0"/>
              </a:rPr>
              <a:t>_conductor_6030;</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geometric_mean_radius</a:t>
            </a:r>
            <a:r>
              <a:rPr lang="en-US" sz="1000" dirty="0" smtClean="0">
                <a:latin typeface="Courier New" charset="0"/>
                <a:ea typeface="Courier New" charset="0"/>
                <a:cs typeface="Courier New" charset="0"/>
              </a:rPr>
              <a:t> 0.004460;</a:t>
            </a:r>
          </a:p>
          <a:p>
            <a:pPr>
              <a:lnSpc>
                <a:spcPct val="100000"/>
              </a:lnSpc>
            </a:pPr>
            <a:r>
              <a:rPr lang="en-US" sz="1000" dirty="0" smtClean="0">
                <a:latin typeface="Courier New" charset="0"/>
                <a:ea typeface="Courier New" charset="0"/>
                <a:cs typeface="Courier New" charset="0"/>
              </a:rPr>
              <a:t>	resistance 1.120000;</a:t>
            </a:r>
          </a:p>
          <a:p>
            <a:pPr>
              <a:lnSpc>
                <a:spcPct val="100000"/>
              </a:lnSpc>
            </a:pPr>
            <a:r>
              <a:rPr lang="en-US" sz="1000" dirty="0" smtClean="0">
                <a:latin typeface="Courier New" charset="0"/>
                <a:ea typeface="Courier New" charset="0"/>
                <a:cs typeface="Courier New" charset="0"/>
              </a:rPr>
              <a:t>}</a:t>
            </a:r>
          </a:p>
          <a:p>
            <a:pPr>
              <a:lnSpc>
                <a:spcPct val="100000"/>
              </a:lnSpc>
            </a:pPr>
            <a:r>
              <a:rPr lang="en-US" sz="1000" dirty="0" smtClean="0">
                <a:latin typeface="Courier New" charset="0"/>
                <a:ea typeface="Courier New" charset="0"/>
                <a:cs typeface="Courier New" charset="0"/>
              </a:rPr>
              <a:t>object </a:t>
            </a:r>
            <a:r>
              <a:rPr lang="en-US" sz="1000" dirty="0" err="1" smtClean="0">
                <a:latin typeface="Courier New" charset="0"/>
                <a:ea typeface="Courier New" charset="0"/>
                <a:cs typeface="Courier New" charset="0"/>
              </a:rPr>
              <a:t>line_spacing</a:t>
            </a:r>
            <a:r>
              <a:rPr lang="en-US" sz="1000" dirty="0" smtClean="0">
                <a:latin typeface="Courier New" charset="0"/>
                <a:ea typeface="Courier New" charset="0"/>
                <a:cs typeface="Courier New" charset="0"/>
              </a:rPr>
              <a:t> {</a:t>
            </a:r>
          </a:p>
          <a:p>
            <a:pPr>
              <a:lnSpc>
                <a:spcPct val="100000"/>
              </a:lnSpc>
            </a:pPr>
            <a:r>
              <a:rPr lang="en-US" sz="1000" dirty="0" smtClean="0">
                <a:latin typeface="Courier New" charset="0"/>
                <a:ea typeface="Courier New" charset="0"/>
                <a:cs typeface="Courier New" charset="0"/>
              </a:rPr>
              <a:t>	name line_spacing_505603;</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distance_BC</a:t>
            </a:r>
            <a:r>
              <a:rPr lang="en-US" sz="1000" dirty="0" smtClean="0">
                <a:latin typeface="Courier New" charset="0"/>
                <a:ea typeface="Courier New" charset="0"/>
                <a:cs typeface="Courier New" charset="0"/>
              </a:rPr>
              <a:t> 7.0 </a:t>
            </a:r>
            <a:r>
              <a:rPr lang="en-US" sz="1000" dirty="0" err="1" smtClean="0">
                <a:latin typeface="Courier New" charset="0"/>
                <a:ea typeface="Courier New" charset="0"/>
                <a:cs typeface="Courier New" charset="0"/>
              </a:rPr>
              <a:t>ft</a:t>
            </a:r>
            <a:r>
              <a:rPr lang="en-US" sz="1000" dirty="0" smtClean="0">
                <a:latin typeface="Courier New" charset="0"/>
                <a:ea typeface="Courier New" charset="0"/>
                <a:cs typeface="Courier New" charset="0"/>
              </a:rPr>
              <a:t>;</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distance_CN</a:t>
            </a:r>
            <a:r>
              <a:rPr lang="en-US" sz="1000" dirty="0" smtClean="0">
                <a:latin typeface="Courier New" charset="0"/>
                <a:ea typeface="Courier New" charset="0"/>
                <a:cs typeface="Courier New" charset="0"/>
              </a:rPr>
              <a:t> 5.657 </a:t>
            </a:r>
            <a:r>
              <a:rPr lang="en-US" sz="1000" dirty="0" err="1" smtClean="0">
                <a:latin typeface="Courier New" charset="0"/>
                <a:ea typeface="Courier New" charset="0"/>
                <a:cs typeface="Courier New" charset="0"/>
              </a:rPr>
              <a:t>ft</a:t>
            </a:r>
            <a:r>
              <a:rPr lang="en-US" sz="1000" dirty="0" smtClean="0">
                <a:latin typeface="Courier New" charset="0"/>
                <a:ea typeface="Courier New" charset="0"/>
                <a:cs typeface="Courier New" charset="0"/>
              </a:rPr>
              <a:t>;</a:t>
            </a:r>
          </a:p>
          <a:p>
            <a:pPr>
              <a:lnSpc>
                <a:spcPct val="100000"/>
              </a:lnSpc>
            </a:pPr>
            <a:r>
              <a:rPr lang="en-US" sz="1000" dirty="0" smtClean="0">
                <a:latin typeface="Courier New" charset="0"/>
                <a:ea typeface="Courier New" charset="0"/>
                <a:cs typeface="Courier New" charset="0"/>
              </a:rPr>
              <a:t>	</a:t>
            </a:r>
            <a:r>
              <a:rPr lang="en-US" sz="1000" dirty="0" err="1" smtClean="0">
                <a:latin typeface="Courier New" charset="0"/>
                <a:ea typeface="Courier New" charset="0"/>
                <a:cs typeface="Courier New" charset="0"/>
              </a:rPr>
              <a:t>distance_BN</a:t>
            </a:r>
            <a:r>
              <a:rPr lang="en-US" sz="1000" dirty="0" smtClean="0">
                <a:latin typeface="Courier New" charset="0"/>
                <a:ea typeface="Courier New" charset="0"/>
                <a:cs typeface="Courier New" charset="0"/>
              </a:rPr>
              <a:t> 5.0 </a:t>
            </a:r>
            <a:r>
              <a:rPr lang="en-US" sz="1000" dirty="0" err="1" smtClean="0">
                <a:latin typeface="Courier New" charset="0"/>
                <a:ea typeface="Courier New" charset="0"/>
                <a:cs typeface="Courier New" charset="0"/>
              </a:rPr>
              <a:t>ft</a:t>
            </a:r>
            <a:r>
              <a:rPr lang="en-US" sz="1000" dirty="0" smtClean="0">
                <a:latin typeface="Courier New" charset="0"/>
                <a:ea typeface="Courier New" charset="0"/>
                <a:cs typeface="Courier New" charset="0"/>
              </a:rPr>
              <a:t>;</a:t>
            </a:r>
          </a:p>
          <a:p>
            <a:pPr>
              <a:lnSpc>
                <a:spcPct val="100000"/>
              </a:lnSpc>
            </a:pPr>
            <a:r>
              <a:rPr lang="en-US" sz="1000" dirty="0" smtClean="0">
                <a:latin typeface="Courier New" charset="0"/>
                <a:ea typeface="Courier New" charset="0"/>
                <a:cs typeface="Courier New" charset="0"/>
              </a:rPr>
              <a:t>}</a:t>
            </a:r>
          </a:p>
          <a:p>
            <a:pPr>
              <a:lnSpc>
                <a:spcPct val="100000"/>
              </a:lnSpc>
            </a:pPr>
            <a:endParaRPr lang="en-US" sz="1000" dirty="0" smtClean="0">
              <a:latin typeface="Courier New" charset="0"/>
              <a:ea typeface="Courier New" charset="0"/>
              <a:cs typeface="Courier New" charset="0"/>
            </a:endParaRPr>
          </a:p>
        </p:txBody>
      </p:sp>
      <p:grpSp>
        <p:nvGrpSpPr>
          <p:cNvPr id="15367" name="Group 23568"/>
          <p:cNvGrpSpPr>
            <a:grpSpLocks/>
          </p:cNvGrpSpPr>
          <p:nvPr/>
        </p:nvGrpSpPr>
        <p:grpSpPr bwMode="auto">
          <a:xfrm>
            <a:off x="1295400" y="4150519"/>
            <a:ext cx="2133600" cy="2250596"/>
            <a:chOff x="7086600" y="4953000"/>
            <a:chExt cx="1592671" cy="1679377"/>
          </a:xfrm>
        </p:grpSpPr>
        <p:cxnSp>
          <p:nvCxnSpPr>
            <p:cNvPr id="3" name="Straight Connector 2"/>
            <p:cNvCxnSpPr>
              <a:cxnSpLocks noChangeShapeType="1"/>
            </p:cNvCxnSpPr>
            <p:nvPr/>
          </p:nvCxnSpPr>
          <p:spPr bwMode="auto">
            <a:xfrm flipV="1">
              <a:off x="7848795" y="5032366"/>
              <a:ext cx="0" cy="152382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 name="Straight Connector 4"/>
            <p:cNvCxnSpPr>
              <a:cxnSpLocks noChangeShapeType="1"/>
            </p:cNvCxnSpPr>
            <p:nvPr/>
          </p:nvCxnSpPr>
          <p:spPr bwMode="auto">
            <a:xfrm>
              <a:off x="7315259" y="5260939"/>
              <a:ext cx="1067073" cy="0"/>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 name="Oval 5"/>
            <p:cNvSpPr/>
            <p:nvPr/>
          </p:nvSpPr>
          <p:spPr>
            <a:xfrm>
              <a:off x="7878966" y="5675228"/>
              <a:ext cx="46049" cy="4603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2" name="Oval 11"/>
            <p:cNvSpPr/>
            <p:nvPr/>
          </p:nvSpPr>
          <p:spPr>
            <a:xfrm>
              <a:off x="7345429" y="5181573"/>
              <a:ext cx="46049" cy="4603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3" name="Oval 12"/>
            <p:cNvSpPr/>
            <p:nvPr/>
          </p:nvSpPr>
          <p:spPr>
            <a:xfrm>
              <a:off x="8336283" y="5184748"/>
              <a:ext cx="46049" cy="4603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cxnSp>
          <p:nvCxnSpPr>
            <p:cNvPr id="8" name="Straight Connector 7"/>
            <p:cNvCxnSpPr>
              <a:endCxn id="13" idx="4"/>
            </p:cNvCxnSpPr>
            <p:nvPr/>
          </p:nvCxnSpPr>
          <p:spPr>
            <a:xfrm flipV="1">
              <a:off x="8358514" y="5230780"/>
              <a:ext cx="0" cy="3015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2" idx="4"/>
            </p:cNvCxnSpPr>
            <p:nvPr/>
          </p:nvCxnSpPr>
          <p:spPr>
            <a:xfrm flipH="1">
              <a:off x="7369247" y="5227606"/>
              <a:ext cx="0" cy="3015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6" idx="2"/>
            </p:cNvCxnSpPr>
            <p:nvPr/>
          </p:nvCxnSpPr>
          <p:spPr>
            <a:xfrm flipH="1" flipV="1">
              <a:off x="7848795" y="5697450"/>
              <a:ext cx="30171"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cxnSpLocks noChangeShapeType="1"/>
            </p:cNvCxnSpPr>
            <p:nvPr/>
          </p:nvCxnSpPr>
          <p:spPr bwMode="auto">
            <a:xfrm>
              <a:off x="7315259" y="6556186"/>
              <a:ext cx="1067073" cy="0"/>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flipH="1">
              <a:off x="7315259"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p:cNvCxnSpPr>
            <p:nvPr/>
          </p:nvCxnSpPr>
          <p:spPr bwMode="auto">
            <a:xfrm flipH="1">
              <a:off x="7467698"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flipH="1">
              <a:off x="7616961"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28" name="Straight Connector 27"/>
            <p:cNvCxnSpPr>
              <a:cxnSpLocks noChangeShapeType="1"/>
            </p:cNvCxnSpPr>
            <p:nvPr/>
          </p:nvCxnSpPr>
          <p:spPr bwMode="auto">
            <a:xfrm flipH="1">
              <a:off x="7767813"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flipH="1">
              <a:off x="7920252"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a:off x="8072691"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flipH="1">
              <a:off x="8153673"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flipH="1">
              <a:off x="7996471"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flipH="1">
              <a:off x="7844032"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flipH="1">
              <a:off x="7693180"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7" name="Straight Connector 46"/>
            <p:cNvCxnSpPr>
              <a:cxnSpLocks noChangeShapeType="1"/>
            </p:cNvCxnSpPr>
            <p:nvPr/>
          </p:nvCxnSpPr>
          <p:spPr bwMode="auto">
            <a:xfrm flipH="1">
              <a:off x="7540741"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8" name="Straight Connector 47"/>
            <p:cNvCxnSpPr>
              <a:cxnSpLocks noChangeShapeType="1"/>
            </p:cNvCxnSpPr>
            <p:nvPr/>
          </p:nvCxnSpPr>
          <p:spPr bwMode="auto">
            <a:xfrm flipH="1">
              <a:off x="7388302" y="6556186"/>
              <a:ext cx="155615"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49" name="Straight Connector 48"/>
            <p:cNvCxnSpPr>
              <a:cxnSpLocks noChangeShapeType="1"/>
            </p:cNvCxnSpPr>
            <p:nvPr/>
          </p:nvCxnSpPr>
          <p:spPr bwMode="auto">
            <a:xfrm flipH="1">
              <a:off x="8225130" y="6556186"/>
              <a:ext cx="157202" cy="76191"/>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sp>
          <p:nvSpPr>
            <p:cNvPr id="15390" name="TextBox 23563"/>
            <p:cNvSpPr txBox="1">
              <a:spLocks noChangeArrowheads="1"/>
            </p:cNvSpPr>
            <p:nvPr/>
          </p:nvSpPr>
          <p:spPr bwMode="auto">
            <a:xfrm>
              <a:off x="7086600" y="4953000"/>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400">
                  <a:latin typeface="Times New Roman" charset="0"/>
                  <a:ea typeface="Times New Roman" charset="0"/>
                  <a:cs typeface="Times New Roman" charset="0"/>
                </a:rPr>
                <a:t>B</a:t>
              </a:r>
            </a:p>
          </p:txBody>
        </p:sp>
        <p:sp>
          <p:nvSpPr>
            <p:cNvPr id="15391" name="TextBox 50"/>
            <p:cNvSpPr txBox="1">
              <a:spLocks noChangeArrowheads="1"/>
            </p:cNvSpPr>
            <p:nvPr/>
          </p:nvSpPr>
          <p:spPr bwMode="auto">
            <a:xfrm>
              <a:off x="8374379" y="4953000"/>
              <a:ext cx="304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400">
                  <a:latin typeface="Times New Roman" charset="0"/>
                  <a:ea typeface="Times New Roman" charset="0"/>
                  <a:cs typeface="Times New Roman" charset="0"/>
                </a:rPr>
                <a:t>C</a:t>
              </a:r>
            </a:p>
          </p:txBody>
        </p:sp>
        <p:sp>
          <p:nvSpPr>
            <p:cNvPr id="15392" name="TextBox 51"/>
            <p:cNvSpPr txBox="1">
              <a:spLocks noChangeArrowheads="1"/>
            </p:cNvSpPr>
            <p:nvPr/>
          </p:nvSpPr>
          <p:spPr bwMode="auto">
            <a:xfrm>
              <a:off x="7915090" y="5565577"/>
              <a:ext cx="3145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400">
                  <a:latin typeface="Times New Roman" charset="0"/>
                  <a:ea typeface="Times New Roman" charset="0"/>
                  <a:cs typeface="Times New Roman" charset="0"/>
                </a:rPr>
                <a:t>N</a:t>
              </a:r>
            </a:p>
          </p:txBody>
        </p:sp>
        <p:cxnSp>
          <p:nvCxnSpPr>
            <p:cNvPr id="54" name="Straight Connector 53"/>
            <p:cNvCxnSpPr>
              <a:cxnSpLocks noChangeShapeType="1"/>
            </p:cNvCxnSpPr>
            <p:nvPr/>
          </p:nvCxnSpPr>
          <p:spPr bwMode="auto">
            <a:xfrm flipH="1">
              <a:off x="7323199" y="6556186"/>
              <a:ext cx="79395" cy="38096"/>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a:off x="8301349" y="6591107"/>
              <a:ext cx="80983" cy="38096"/>
            </a:xfrm>
            <a:prstGeom prst="line">
              <a:avLst/>
            </a:prstGeom>
            <a:noFill/>
            <a:ln w="9525">
              <a:solidFill>
                <a:srgbClr val="000000"/>
              </a:solidFill>
              <a:round/>
              <a:headEnd/>
              <a:tailEnd/>
            </a:ln>
            <a:effectLst>
              <a:outerShdw blurRad="50800" dist="38100" dir="2700000" algn="tl" rotWithShape="0">
                <a:srgbClr val="BFBFBF">
                  <a:alpha val="39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82973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Underground Cables</a:t>
            </a:r>
            <a:endParaRPr lang="en-US" altLang="en-US"/>
          </a:p>
        </p:txBody>
      </p:sp>
      <p:pic>
        <p:nvPicPr>
          <p:cNvPr id="16387" name="Picture 1" descr="C:\Users\Kevin\Desktop\urd_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819400"/>
            <a:ext cx="4710113"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7105650" y="27622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6" name="Oval 5"/>
          <p:cNvSpPr/>
          <p:nvPr/>
        </p:nvSpPr>
        <p:spPr>
          <a:xfrm>
            <a:off x="7334250" y="2819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7" name="Oval 6"/>
          <p:cNvSpPr/>
          <p:nvPr/>
        </p:nvSpPr>
        <p:spPr>
          <a:xfrm>
            <a:off x="7505700" y="29908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8" name="Oval 7"/>
          <p:cNvSpPr/>
          <p:nvPr/>
        </p:nvSpPr>
        <p:spPr>
          <a:xfrm>
            <a:off x="7553325" y="32289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9" name="Oval 8"/>
          <p:cNvSpPr/>
          <p:nvPr/>
        </p:nvSpPr>
        <p:spPr>
          <a:xfrm>
            <a:off x="7467600" y="34575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0" name="Oval 9"/>
          <p:cNvSpPr/>
          <p:nvPr/>
        </p:nvSpPr>
        <p:spPr>
          <a:xfrm>
            <a:off x="7267575" y="36052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1" name="Oval 10"/>
          <p:cNvSpPr/>
          <p:nvPr/>
        </p:nvSpPr>
        <p:spPr>
          <a:xfrm>
            <a:off x="7024688" y="36242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2" name="Oval 11"/>
          <p:cNvSpPr/>
          <p:nvPr/>
        </p:nvSpPr>
        <p:spPr>
          <a:xfrm>
            <a:off x="6805613" y="34956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3" name="Oval 12"/>
          <p:cNvSpPr/>
          <p:nvPr/>
        </p:nvSpPr>
        <p:spPr>
          <a:xfrm>
            <a:off x="6696075" y="3276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4" name="Oval 13"/>
          <p:cNvSpPr/>
          <p:nvPr/>
        </p:nvSpPr>
        <p:spPr>
          <a:xfrm>
            <a:off x="6734175" y="30289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5" name="Oval 14"/>
          <p:cNvSpPr/>
          <p:nvPr/>
        </p:nvSpPr>
        <p:spPr>
          <a:xfrm>
            <a:off x="6877050" y="282892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6" name="Oval 15"/>
          <p:cNvSpPr/>
          <p:nvPr/>
        </p:nvSpPr>
        <p:spPr>
          <a:xfrm>
            <a:off x="6667500" y="2743200"/>
            <a:ext cx="1143000" cy="1143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7" name="Oval 16"/>
          <p:cNvSpPr/>
          <p:nvPr/>
        </p:nvSpPr>
        <p:spPr>
          <a:xfrm>
            <a:off x="7058025" y="29908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8" name="Oval 17"/>
          <p:cNvSpPr/>
          <p:nvPr/>
        </p:nvSpPr>
        <p:spPr>
          <a:xfrm>
            <a:off x="7286625" y="305276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Times New Roman" pitchFamily="18" charset="0"/>
              <a:cs typeface="Times New Roman" pitchFamily="18" charset="0"/>
            </a:endParaRPr>
          </a:p>
        </p:txBody>
      </p:sp>
      <p:sp>
        <p:nvSpPr>
          <p:cNvPr id="19" name="Oval 18"/>
          <p:cNvSpPr/>
          <p:nvPr/>
        </p:nvSpPr>
        <p:spPr>
          <a:xfrm>
            <a:off x="7291388" y="329088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0" name="Oval 19"/>
          <p:cNvSpPr/>
          <p:nvPr/>
        </p:nvSpPr>
        <p:spPr>
          <a:xfrm>
            <a:off x="6924675" y="31908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1" name="Oval 20"/>
          <p:cNvSpPr/>
          <p:nvPr/>
        </p:nvSpPr>
        <p:spPr>
          <a:xfrm>
            <a:off x="7067550" y="33909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2" name="Oval 21"/>
          <p:cNvSpPr/>
          <p:nvPr/>
        </p:nvSpPr>
        <p:spPr>
          <a:xfrm>
            <a:off x="6105525" y="3228975"/>
            <a:ext cx="147638" cy="138113"/>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3" name="Oval 22"/>
          <p:cNvSpPr/>
          <p:nvPr/>
        </p:nvSpPr>
        <p:spPr>
          <a:xfrm>
            <a:off x="7186613" y="4267200"/>
            <a:ext cx="147637" cy="138113"/>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4" name="Oval 23"/>
          <p:cNvSpPr/>
          <p:nvPr/>
        </p:nvSpPr>
        <p:spPr>
          <a:xfrm>
            <a:off x="8224838" y="3243263"/>
            <a:ext cx="147637" cy="138112"/>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5" name="Oval 24"/>
          <p:cNvSpPr/>
          <p:nvPr/>
        </p:nvSpPr>
        <p:spPr>
          <a:xfrm>
            <a:off x="7158038" y="2214563"/>
            <a:ext cx="147637" cy="138112"/>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6" name="Oval 25"/>
          <p:cNvSpPr/>
          <p:nvPr/>
        </p:nvSpPr>
        <p:spPr>
          <a:xfrm>
            <a:off x="6410325" y="2524125"/>
            <a:ext cx="147638" cy="138113"/>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7" name="Oval 26"/>
          <p:cNvSpPr/>
          <p:nvPr/>
        </p:nvSpPr>
        <p:spPr>
          <a:xfrm>
            <a:off x="6386513" y="3933825"/>
            <a:ext cx="147637" cy="138113"/>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8" name="Oval 27"/>
          <p:cNvSpPr/>
          <p:nvPr/>
        </p:nvSpPr>
        <p:spPr>
          <a:xfrm>
            <a:off x="7858125" y="2466975"/>
            <a:ext cx="147638" cy="138113"/>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29" name="Oval 28"/>
          <p:cNvSpPr/>
          <p:nvPr/>
        </p:nvSpPr>
        <p:spPr>
          <a:xfrm>
            <a:off x="7886700" y="3986213"/>
            <a:ext cx="147638" cy="138112"/>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30" name="Oval 29"/>
          <p:cNvSpPr/>
          <p:nvPr/>
        </p:nvSpPr>
        <p:spPr>
          <a:xfrm>
            <a:off x="6096000" y="2209800"/>
            <a:ext cx="2286000" cy="2209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31" name="Oval 30"/>
          <p:cNvSpPr/>
          <p:nvPr/>
        </p:nvSpPr>
        <p:spPr>
          <a:xfrm>
            <a:off x="6267450" y="2371725"/>
            <a:ext cx="1938338" cy="1876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itchFamily="18" charset="0"/>
              <a:cs typeface="Times New Roman" pitchFamily="18" charset="0"/>
            </a:endParaRPr>
          </a:p>
        </p:txBody>
      </p:sp>
      <p:sp>
        <p:nvSpPr>
          <p:cNvPr id="16415" name="TextBox 31"/>
          <p:cNvSpPr txBox="1">
            <a:spLocks noChangeArrowheads="1"/>
          </p:cNvSpPr>
          <p:nvPr/>
        </p:nvSpPr>
        <p:spPr bwMode="auto">
          <a:xfrm>
            <a:off x="3276600" y="19812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Times New Roman" charset="0"/>
                <a:ea typeface="Times New Roman" charset="0"/>
                <a:cs typeface="Times New Roman" charset="0"/>
              </a:rPr>
              <a:t>Power conductors</a:t>
            </a:r>
          </a:p>
        </p:txBody>
      </p:sp>
      <p:sp>
        <p:nvSpPr>
          <p:cNvPr id="16416" name="TextBox 32"/>
          <p:cNvSpPr txBox="1">
            <a:spLocks noChangeArrowheads="1"/>
          </p:cNvSpPr>
          <p:nvPr/>
        </p:nvSpPr>
        <p:spPr bwMode="auto">
          <a:xfrm>
            <a:off x="3962400" y="5486400"/>
            <a:ext cx="266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Times New Roman" charset="0"/>
                <a:ea typeface="Times New Roman" charset="0"/>
                <a:cs typeface="Times New Roman" charset="0"/>
              </a:rPr>
              <a:t>Ground conductors</a:t>
            </a:r>
          </a:p>
        </p:txBody>
      </p:sp>
      <p:cxnSp>
        <p:nvCxnSpPr>
          <p:cNvPr id="35" name="Straight Arrow Connector 34"/>
          <p:cNvCxnSpPr>
            <a:stCxn id="16415" idx="2"/>
          </p:cNvCxnSpPr>
          <p:nvPr/>
        </p:nvCxnSpPr>
        <p:spPr>
          <a:xfrm>
            <a:off x="4610100" y="2351088"/>
            <a:ext cx="114300" cy="10398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a:stCxn id="16415" idx="2"/>
          </p:cNvCxnSpPr>
          <p:nvPr/>
        </p:nvCxnSpPr>
        <p:spPr>
          <a:xfrm>
            <a:off x="4610100" y="2351088"/>
            <a:ext cx="2085975" cy="7731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6416" idx="0"/>
            <a:endCxn id="27" idx="3"/>
          </p:cNvCxnSpPr>
          <p:nvPr/>
        </p:nvCxnSpPr>
        <p:spPr>
          <a:xfrm flipV="1">
            <a:off x="5295900" y="4051712"/>
            <a:ext cx="1112234" cy="14346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6416" idx="0"/>
          </p:cNvCxnSpPr>
          <p:nvPr/>
        </p:nvCxnSpPr>
        <p:spPr>
          <a:xfrm flipH="1" flipV="1">
            <a:off x="2743200" y="4248150"/>
            <a:ext cx="2552700" cy="12382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0623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Underground Cable Code</a:t>
            </a:r>
            <a:endParaRPr lang="en-US" altLang="en-US"/>
          </a:p>
        </p:txBody>
      </p:sp>
      <p:sp>
        <p:nvSpPr>
          <p:cNvPr id="17411" name="Text Placeholder 4"/>
          <p:cNvSpPr>
            <a:spLocks noGrp="1"/>
          </p:cNvSpPr>
          <p:nvPr>
            <p:ph type="body" idx="1"/>
          </p:nvPr>
        </p:nvSpPr>
        <p:spPr/>
        <p:txBody>
          <a:bodyPr/>
          <a:lstStyle/>
          <a:p>
            <a:r>
              <a:rPr lang="en-US" altLang="en-US" smtClean="0"/>
              <a:t>Object Code</a:t>
            </a:r>
            <a:endParaRPr lang="en-US" altLang="en-US"/>
          </a:p>
        </p:txBody>
      </p:sp>
      <p:sp>
        <p:nvSpPr>
          <p:cNvPr id="17412" name="Content Placeholder 2"/>
          <p:cNvSpPr>
            <a:spLocks noGrp="1"/>
          </p:cNvSpPr>
          <p:nvPr>
            <p:ph sz="half" idx="2"/>
          </p:nvPr>
        </p:nvSpPr>
        <p:spPr/>
        <p:txBody>
          <a:bodyPr>
            <a:normAutofit/>
          </a:bodyPr>
          <a:lstStyle/>
          <a:p>
            <a:r>
              <a:rPr lang="en-US" altLang="en-US" sz="1400" dirty="0" smtClean="0">
                <a:latin typeface="Courier New" charset="0"/>
                <a:ea typeface="Courier New" charset="0"/>
                <a:cs typeface="Courier New" charset="0"/>
              </a:rPr>
              <a:t>object </a:t>
            </a:r>
            <a:r>
              <a:rPr lang="en-US" altLang="en-US" sz="1400" dirty="0" err="1" smtClean="0">
                <a:latin typeface="Courier New" charset="0"/>
                <a:ea typeface="Courier New" charset="0"/>
                <a:cs typeface="Courier New" charset="0"/>
              </a:rPr>
              <a:t>underground_line</a:t>
            </a:r>
            <a:r>
              <a:rPr lang="en-US" altLang="en-US" sz="1400" dirty="0" smtClean="0">
                <a:latin typeface="Courier New" charset="0"/>
                <a:ea typeface="Courier New" charset="0"/>
                <a:cs typeface="Courier New" charset="0"/>
              </a:rPr>
              <a:t> {</a:t>
            </a:r>
          </a:p>
          <a:p>
            <a:r>
              <a:rPr lang="en-US" altLang="en-US" sz="1400" dirty="0" smtClean="0">
                <a:latin typeface="Courier New" charset="0"/>
                <a:ea typeface="Courier New" charset="0"/>
                <a:cs typeface="Courier New" charset="0"/>
              </a:rPr>
              <a:t>      phases "AN";</a:t>
            </a:r>
          </a:p>
          <a:p>
            <a:r>
              <a:rPr lang="en-US" altLang="en-US" sz="1400" dirty="0">
                <a:latin typeface="Courier New" charset="0"/>
                <a:ea typeface="Courier New" charset="0"/>
                <a:cs typeface="Courier New" charset="0"/>
              </a:rPr>
              <a:t> </a:t>
            </a:r>
            <a:r>
              <a:rPr lang="en-US" altLang="en-US" sz="1400" dirty="0" smtClean="0">
                <a:latin typeface="Courier New" charset="0"/>
                <a:ea typeface="Courier New" charset="0"/>
                <a:cs typeface="Courier New" charset="0"/>
              </a:rPr>
              <a:t>     name ugl684_652;</a:t>
            </a:r>
          </a:p>
          <a:p>
            <a:r>
              <a:rPr lang="en-US" altLang="en-US" sz="1400" dirty="0" smtClean="0">
                <a:latin typeface="Courier New" charset="0"/>
                <a:ea typeface="Courier New" charset="0"/>
                <a:cs typeface="Courier New" charset="0"/>
              </a:rPr>
              <a:t>      from node_684;</a:t>
            </a:r>
          </a:p>
          <a:p>
            <a:r>
              <a:rPr lang="en-US" altLang="en-US" sz="1400" dirty="0" smtClean="0">
                <a:latin typeface="Courier New" charset="0"/>
                <a:ea typeface="Courier New" charset="0"/>
                <a:cs typeface="Courier New" charset="0"/>
              </a:rPr>
              <a:t>      to load_652;</a:t>
            </a:r>
          </a:p>
          <a:p>
            <a:r>
              <a:rPr lang="en-US" altLang="en-US" sz="1400" dirty="0" smtClean="0">
                <a:latin typeface="Courier New" charset="0"/>
                <a:ea typeface="Courier New" charset="0"/>
                <a:cs typeface="Courier New" charset="0"/>
              </a:rPr>
              <a:t>      length 800;</a:t>
            </a:r>
          </a:p>
          <a:p>
            <a:r>
              <a:rPr lang="en-US" altLang="en-US" sz="1400" dirty="0" smtClean="0">
                <a:latin typeface="Courier New" charset="0"/>
                <a:ea typeface="Courier New" charset="0"/>
                <a:cs typeface="Courier New" charset="0"/>
              </a:rPr>
              <a:t>      configuration line_config_607;</a:t>
            </a:r>
          </a:p>
          <a:p>
            <a:r>
              <a:rPr lang="en-US" altLang="en-US" sz="1400" dirty="0" smtClean="0">
                <a:latin typeface="Courier New" charset="0"/>
                <a:ea typeface="Courier New" charset="0"/>
                <a:cs typeface="Courier New" charset="0"/>
              </a:rPr>
              <a:t>}</a:t>
            </a:r>
          </a:p>
          <a:p>
            <a:endParaRPr lang="en-US" altLang="en-US" sz="1400" dirty="0">
              <a:latin typeface="Courier New" charset="0"/>
              <a:ea typeface="Courier New" charset="0"/>
              <a:cs typeface="Courier New" charset="0"/>
            </a:endParaRPr>
          </a:p>
        </p:txBody>
      </p:sp>
      <p:sp>
        <p:nvSpPr>
          <p:cNvPr id="17413" name="Text Placeholder 5"/>
          <p:cNvSpPr>
            <a:spLocks noGrp="1"/>
          </p:cNvSpPr>
          <p:nvPr>
            <p:ph type="body" sz="quarter" idx="3"/>
          </p:nvPr>
        </p:nvSpPr>
        <p:spPr/>
        <p:txBody>
          <a:bodyPr/>
          <a:lstStyle/>
          <a:p>
            <a:r>
              <a:rPr lang="en-US" altLang="en-US" smtClean="0"/>
              <a:t>Configuration Code</a:t>
            </a:r>
            <a:endParaRPr lang="en-US" altLang="en-US"/>
          </a:p>
        </p:txBody>
      </p:sp>
      <p:sp>
        <p:nvSpPr>
          <p:cNvPr id="17414" name="Content Placeholder 3"/>
          <p:cNvSpPr>
            <a:spLocks noGrp="1"/>
          </p:cNvSpPr>
          <p:nvPr>
            <p:ph sz="quarter" idx="4"/>
          </p:nvPr>
        </p:nvSpPr>
        <p:spPr/>
        <p:txBody>
          <a:bodyPr>
            <a:noAutofit/>
          </a:bodyPr>
          <a:lstStyle/>
          <a:p>
            <a:pPr>
              <a:lnSpc>
                <a:spcPct val="100000"/>
              </a:lnSpc>
            </a:pPr>
            <a:r>
              <a:rPr lang="en-US" altLang="en-US" sz="800" dirty="0" smtClean="0">
                <a:latin typeface="Courier New" charset="0"/>
                <a:ea typeface="Courier New" charset="0"/>
                <a:cs typeface="Courier New" charset="0"/>
              </a:rPr>
              <a:t>object </a:t>
            </a:r>
            <a:r>
              <a:rPr lang="en-US" altLang="en-US" sz="800" dirty="0" err="1" smtClean="0">
                <a:latin typeface="Courier New" charset="0"/>
                <a:ea typeface="Courier New" charset="0"/>
                <a:cs typeface="Courier New" charset="0"/>
              </a:rPr>
              <a:t>line_configuration</a:t>
            </a:r>
            <a:r>
              <a:rPr lang="en-US" altLang="en-US" sz="800" dirty="0" smtClean="0">
                <a:latin typeface="Courier New" charset="0"/>
                <a:ea typeface="Courier New" charset="0"/>
                <a:cs typeface="Courier New" charset="0"/>
              </a:rPr>
              <a:t> {</a:t>
            </a:r>
          </a:p>
          <a:p>
            <a:pPr>
              <a:lnSpc>
                <a:spcPct val="100000"/>
              </a:lnSpc>
            </a:pPr>
            <a:r>
              <a:rPr lang="en-US" altLang="en-US" sz="800" dirty="0" smtClean="0">
                <a:latin typeface="Courier New" charset="0"/>
                <a:ea typeface="Courier New" charset="0"/>
                <a:cs typeface="Courier New" charset="0"/>
              </a:rPr>
              <a:t>	name line_config_607;</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conductor_A</a:t>
            </a:r>
            <a:r>
              <a:rPr lang="en-US" altLang="en-US" sz="800" dirty="0" smtClean="0">
                <a:latin typeface="Courier New" charset="0"/>
                <a:ea typeface="Courier New" charset="0"/>
                <a:cs typeface="Courier New" charset="0"/>
              </a:rPr>
              <a:t> ugl_conductor_6070;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conductor_N</a:t>
            </a:r>
            <a:r>
              <a:rPr lang="en-US" altLang="en-US" sz="800" dirty="0" smtClean="0">
                <a:latin typeface="Courier New" charset="0"/>
                <a:ea typeface="Courier New" charset="0"/>
                <a:cs typeface="Courier New" charset="0"/>
              </a:rPr>
              <a:t> </a:t>
            </a:r>
            <a:r>
              <a:rPr lang="en-US" altLang="en-US" sz="800" dirty="0">
                <a:latin typeface="Courier New" charset="0"/>
                <a:ea typeface="Courier New" charset="0"/>
                <a:cs typeface="Courier New" charset="0"/>
              </a:rPr>
              <a:t>ugl</a:t>
            </a:r>
            <a:r>
              <a:rPr lang="en-US" altLang="en-US" sz="800" dirty="0" smtClean="0">
                <a:latin typeface="Courier New" charset="0"/>
                <a:ea typeface="Courier New" charset="0"/>
                <a:cs typeface="Courier New" charset="0"/>
              </a:rPr>
              <a:t>_conductor_6070;</a:t>
            </a:r>
          </a:p>
          <a:p>
            <a:pPr>
              <a:lnSpc>
                <a:spcPct val="100000"/>
              </a:lnSpc>
            </a:pPr>
            <a:r>
              <a:rPr lang="en-US" altLang="en-US" sz="800" dirty="0" smtClean="0">
                <a:latin typeface="Courier New" charset="0"/>
                <a:ea typeface="Courier New" charset="0"/>
                <a:cs typeface="Courier New" charset="0"/>
              </a:rPr>
              <a:t>	spacing line_spacing_520;</a:t>
            </a:r>
          </a:p>
          <a:p>
            <a:pPr>
              <a:lnSpc>
                <a:spcPct val="100000"/>
              </a:lnSpc>
            </a:pPr>
            <a:r>
              <a:rPr lang="en-US" altLang="en-US" sz="800" dirty="0" smtClean="0">
                <a:latin typeface="Courier New" charset="0"/>
                <a:ea typeface="Courier New" charset="0"/>
                <a:cs typeface="Courier New" charset="0"/>
              </a:rPr>
              <a:t>}</a:t>
            </a:r>
          </a:p>
          <a:p>
            <a:pPr>
              <a:lnSpc>
                <a:spcPct val="100000"/>
              </a:lnSpc>
            </a:pPr>
            <a:r>
              <a:rPr lang="en-US" altLang="en-US" sz="800" dirty="0" smtClean="0">
                <a:latin typeface="Courier New" charset="0"/>
                <a:ea typeface="Courier New" charset="0"/>
                <a:cs typeface="Courier New" charset="0"/>
              </a:rPr>
              <a:t>// Phase Conductor for 607: 1/0 AA,TS N: 1/0 Cu</a:t>
            </a:r>
          </a:p>
          <a:p>
            <a:pPr>
              <a:lnSpc>
                <a:spcPct val="100000"/>
              </a:lnSpc>
            </a:pPr>
            <a:r>
              <a:rPr lang="en-US" altLang="en-US" sz="800" dirty="0" smtClean="0">
                <a:latin typeface="Courier New" charset="0"/>
                <a:ea typeface="Courier New" charset="0"/>
                <a:cs typeface="Courier New" charset="0"/>
              </a:rPr>
              <a:t>object </a:t>
            </a:r>
            <a:r>
              <a:rPr lang="en-US" altLang="en-US" sz="800" dirty="0" err="1" smtClean="0">
                <a:latin typeface="Courier New" charset="0"/>
                <a:ea typeface="Courier New" charset="0"/>
                <a:cs typeface="Courier New" charset="0"/>
              </a:rPr>
              <a:t>underground_line_conductor</a:t>
            </a:r>
            <a:r>
              <a:rPr lang="en-US" altLang="en-US" sz="800" dirty="0" smtClean="0">
                <a:latin typeface="Courier New" charset="0"/>
                <a:ea typeface="Courier New" charset="0"/>
                <a:cs typeface="Courier New" charset="0"/>
              </a:rPr>
              <a:t> { </a:t>
            </a:r>
          </a:p>
          <a:p>
            <a:pPr>
              <a:lnSpc>
                <a:spcPct val="100000"/>
              </a:lnSpc>
            </a:pPr>
            <a:r>
              <a:rPr lang="en-US" altLang="en-US" sz="800" dirty="0" smtClean="0">
                <a:latin typeface="Courier New" charset="0"/>
                <a:ea typeface="Courier New" charset="0"/>
                <a:cs typeface="Courier New" charset="0"/>
              </a:rPr>
              <a:t>	name </a:t>
            </a:r>
            <a:r>
              <a:rPr lang="en-US" altLang="en-US" sz="800" dirty="0">
                <a:latin typeface="Courier New" charset="0"/>
                <a:ea typeface="Courier New" charset="0"/>
                <a:cs typeface="Courier New" charset="0"/>
              </a:rPr>
              <a:t>ugl</a:t>
            </a:r>
            <a:r>
              <a:rPr lang="en-US" altLang="en-US" sz="800" dirty="0" smtClean="0">
                <a:latin typeface="Courier New" charset="0"/>
                <a:ea typeface="Courier New" charset="0"/>
                <a:cs typeface="Courier New" charset="0"/>
              </a:rPr>
              <a:t>_conductor_6070;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outer_diameter</a:t>
            </a:r>
            <a:r>
              <a:rPr lang="en-US" altLang="en-US" sz="800" dirty="0" smtClean="0">
                <a:latin typeface="Courier New" charset="0"/>
                <a:ea typeface="Courier New" charset="0"/>
                <a:cs typeface="Courier New" charset="0"/>
              </a:rPr>
              <a:t> 1.060000;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conductor_gmr</a:t>
            </a:r>
            <a:r>
              <a:rPr lang="en-US" altLang="en-US" sz="800" dirty="0" smtClean="0">
                <a:latin typeface="Courier New" charset="0"/>
                <a:ea typeface="Courier New" charset="0"/>
                <a:cs typeface="Courier New" charset="0"/>
              </a:rPr>
              <a:t> 0.011100;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conductor_diameter</a:t>
            </a:r>
            <a:r>
              <a:rPr lang="en-US" altLang="en-US" sz="800" dirty="0" smtClean="0">
                <a:latin typeface="Courier New" charset="0"/>
                <a:ea typeface="Courier New" charset="0"/>
                <a:cs typeface="Courier New" charset="0"/>
              </a:rPr>
              <a:t> 0.368000;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conductor_resistance</a:t>
            </a:r>
            <a:r>
              <a:rPr lang="en-US" altLang="en-US" sz="800" dirty="0" smtClean="0">
                <a:latin typeface="Courier New" charset="0"/>
                <a:ea typeface="Courier New" charset="0"/>
                <a:cs typeface="Courier New" charset="0"/>
              </a:rPr>
              <a:t> 0.970000;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neutral_gmr</a:t>
            </a:r>
            <a:r>
              <a:rPr lang="en-US" altLang="en-US" sz="800" dirty="0" smtClean="0">
                <a:latin typeface="Courier New" charset="0"/>
                <a:ea typeface="Courier New" charset="0"/>
                <a:cs typeface="Courier New" charset="0"/>
              </a:rPr>
              <a:t> 0.011100;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neutral_resistance</a:t>
            </a:r>
            <a:r>
              <a:rPr lang="en-US" altLang="en-US" sz="800" dirty="0" smtClean="0">
                <a:latin typeface="Courier New" charset="0"/>
                <a:ea typeface="Courier New" charset="0"/>
                <a:cs typeface="Courier New" charset="0"/>
              </a:rPr>
              <a:t> 0.970000; </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neutral_diameter</a:t>
            </a:r>
            <a:r>
              <a:rPr lang="en-US" altLang="en-US" sz="800" dirty="0" smtClean="0">
                <a:latin typeface="Courier New" charset="0"/>
                <a:ea typeface="Courier New" charset="0"/>
                <a:cs typeface="Courier New" charset="0"/>
              </a:rPr>
              <a:t> 0.0640837;</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neutral_strands</a:t>
            </a:r>
            <a:r>
              <a:rPr lang="en-US" altLang="en-US" sz="800" dirty="0" smtClean="0">
                <a:latin typeface="Courier New" charset="0"/>
                <a:ea typeface="Courier New" charset="0"/>
                <a:cs typeface="Courier New" charset="0"/>
              </a:rPr>
              <a:t> 6.000000;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shield_gmr</a:t>
            </a:r>
            <a:r>
              <a:rPr lang="en-US" altLang="en-US" sz="800" dirty="0" smtClean="0">
                <a:latin typeface="Courier New" charset="0"/>
                <a:ea typeface="Courier New" charset="0"/>
                <a:cs typeface="Courier New" charset="0"/>
              </a:rPr>
              <a:t> 0.000000;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shield_resistance</a:t>
            </a:r>
            <a:r>
              <a:rPr lang="en-US" altLang="en-US" sz="800" dirty="0" smtClean="0">
                <a:latin typeface="Courier New" charset="0"/>
                <a:ea typeface="Courier New" charset="0"/>
                <a:cs typeface="Courier New" charset="0"/>
              </a:rPr>
              <a:t> 0.000000;</a:t>
            </a:r>
          </a:p>
          <a:p>
            <a:pPr>
              <a:lnSpc>
                <a:spcPct val="100000"/>
              </a:lnSpc>
            </a:pPr>
            <a:r>
              <a:rPr lang="en-US" altLang="en-US" sz="800" dirty="0" smtClean="0">
                <a:latin typeface="Courier New" charset="0"/>
                <a:ea typeface="Courier New" charset="0"/>
                <a:cs typeface="Courier New" charset="0"/>
              </a:rPr>
              <a:t>}</a:t>
            </a:r>
          </a:p>
          <a:p>
            <a:pPr>
              <a:lnSpc>
                <a:spcPct val="100000"/>
              </a:lnSpc>
            </a:pPr>
            <a:r>
              <a:rPr lang="en-US" altLang="en-US" sz="800" dirty="0" smtClean="0">
                <a:latin typeface="Courier New" charset="0"/>
                <a:ea typeface="Courier New" charset="0"/>
                <a:cs typeface="Courier New" charset="0"/>
              </a:rPr>
              <a:t>object </a:t>
            </a:r>
            <a:r>
              <a:rPr lang="en-US" altLang="en-US" sz="800" dirty="0" err="1" smtClean="0">
                <a:latin typeface="Courier New" charset="0"/>
                <a:ea typeface="Courier New" charset="0"/>
                <a:cs typeface="Courier New" charset="0"/>
              </a:rPr>
              <a:t>line_spacing</a:t>
            </a:r>
            <a:r>
              <a:rPr lang="en-US" altLang="en-US" sz="800" dirty="0" smtClean="0">
                <a:latin typeface="Courier New" charset="0"/>
                <a:ea typeface="Courier New" charset="0"/>
                <a:cs typeface="Courier New" charset="0"/>
              </a:rPr>
              <a:t> {</a:t>
            </a:r>
          </a:p>
          <a:p>
            <a:pPr>
              <a:lnSpc>
                <a:spcPct val="100000"/>
              </a:lnSpc>
            </a:pPr>
            <a:r>
              <a:rPr lang="en-US" altLang="en-US" sz="800" dirty="0" smtClean="0">
                <a:latin typeface="Courier New" charset="0"/>
                <a:ea typeface="Courier New" charset="0"/>
                <a:cs typeface="Courier New" charset="0"/>
              </a:rPr>
              <a:t>	name line_spacing_520;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distance_AN</a:t>
            </a:r>
            <a:r>
              <a:rPr lang="en-US" altLang="en-US" sz="800" dirty="0" smtClean="0">
                <a:latin typeface="Courier New" charset="0"/>
                <a:ea typeface="Courier New" charset="0"/>
                <a:cs typeface="Courier New" charset="0"/>
              </a:rPr>
              <a:t> 0.0833 </a:t>
            </a:r>
            <a:r>
              <a:rPr lang="en-US" altLang="en-US" sz="800" dirty="0" err="1" smtClean="0">
                <a:latin typeface="Courier New" charset="0"/>
                <a:ea typeface="Courier New" charset="0"/>
                <a:cs typeface="Courier New" charset="0"/>
              </a:rPr>
              <a:t>ft</a:t>
            </a:r>
            <a:r>
              <a:rPr lang="en-US" altLang="en-US" sz="800" dirty="0" smtClean="0">
                <a:latin typeface="Courier New" charset="0"/>
                <a:ea typeface="Courier New" charset="0"/>
                <a:cs typeface="Courier New" charset="0"/>
              </a:rPr>
              <a:t>;</a:t>
            </a:r>
          </a:p>
          <a:p>
            <a:pPr>
              <a:lnSpc>
                <a:spcPct val="100000"/>
              </a:lnSpc>
            </a:pPr>
            <a:r>
              <a:rPr lang="en-US" altLang="en-US" sz="800" dirty="0" smtClean="0">
                <a:latin typeface="Courier New" charset="0"/>
                <a:ea typeface="Courier New" charset="0"/>
                <a:cs typeface="Courier New" charset="0"/>
              </a:rPr>
              <a:t>}</a:t>
            </a:r>
            <a:endParaRPr lang="en-US" altLang="en-US" sz="800" dirty="0">
              <a:latin typeface="Courier New" charset="0"/>
              <a:ea typeface="Courier New" charset="0"/>
              <a:cs typeface="Courier New" charset="0"/>
            </a:endParaRPr>
          </a:p>
        </p:txBody>
      </p:sp>
    </p:spTree>
    <p:extLst>
      <p:ext uri="{BB962C8B-B14F-4D97-AF65-F5344CB8AC3E}">
        <p14:creationId xmlns:p14="http://schemas.microsoft.com/office/powerpoint/2010/main" val="1761921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Service Transformers</a:t>
            </a:r>
            <a:endParaRPr lang="en-US" altLang="en-US"/>
          </a:p>
        </p:txBody>
      </p:sp>
      <p:sp>
        <p:nvSpPr>
          <p:cNvPr id="4" name="Text Placeholder 3"/>
          <p:cNvSpPr>
            <a:spLocks noGrp="1"/>
          </p:cNvSpPr>
          <p:nvPr>
            <p:ph type="body" idx="1"/>
          </p:nvPr>
        </p:nvSpPr>
        <p:spPr/>
        <p:txBody>
          <a:bodyPr/>
          <a:lstStyle/>
          <a:p>
            <a:r>
              <a:rPr lang="en-US" dirty="0" err="1" smtClean="0"/>
              <a:t>Poletop</a:t>
            </a:r>
            <a:endParaRPr lang="en-US" dirty="0"/>
          </a:p>
        </p:txBody>
      </p:sp>
      <p:sp>
        <p:nvSpPr>
          <p:cNvPr id="6" name="Text Placeholder 5"/>
          <p:cNvSpPr>
            <a:spLocks noGrp="1"/>
          </p:cNvSpPr>
          <p:nvPr>
            <p:ph type="body" sz="quarter" idx="3"/>
          </p:nvPr>
        </p:nvSpPr>
        <p:spPr/>
        <p:txBody>
          <a:bodyPr/>
          <a:lstStyle/>
          <a:p>
            <a:r>
              <a:rPr lang="en-US" dirty="0" err="1" smtClean="0"/>
              <a:t>Padmount</a:t>
            </a:r>
            <a:endParaRPr lang="en-US" dirty="0"/>
          </a:p>
        </p:txBody>
      </p:sp>
      <p:sp>
        <p:nvSpPr>
          <p:cNvPr id="7" name="Content Placeholder 6"/>
          <p:cNvSpPr>
            <a:spLocks noGrp="1"/>
          </p:cNvSpPr>
          <p:nvPr>
            <p:ph sz="quarter" idx="4"/>
          </p:nvPr>
        </p:nvSpPr>
        <p:spPr>
          <a:xfrm>
            <a:off x="4645024" y="2174875"/>
            <a:ext cx="4041775" cy="3951288"/>
          </a:xfrm>
        </p:spPr>
        <p:txBody>
          <a:bodyPr/>
          <a:lstStyle/>
          <a:p>
            <a:endParaRPr lang="en-US" dirty="0" smtClean="0"/>
          </a:p>
          <a:p>
            <a:endParaRPr lang="en-US" dirty="0"/>
          </a:p>
          <a:p>
            <a:endParaRPr lang="en-US" dirty="0" smtClean="0"/>
          </a:p>
          <a:p>
            <a:endParaRPr lang="en-US" dirty="0"/>
          </a:p>
          <a:p>
            <a:r>
              <a:rPr lang="en-US" dirty="0" smtClean="0"/>
              <a:t>Underground Vault</a:t>
            </a:r>
          </a:p>
          <a:p>
            <a:endParaRPr lang="en-US" dirty="0"/>
          </a:p>
        </p:txBody>
      </p:sp>
      <p:pic>
        <p:nvPicPr>
          <p:cNvPr id="18435" name="Picture 1" descr="C:\Users\Kevin\Desktop\polemountedtransform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7979"/>
            <a:ext cx="2667000" cy="402857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436" name="Picture 3" descr="C:\Users\Kevin\Desktop\padmount-transform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13" y="2286000"/>
            <a:ext cx="2354494" cy="167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5226013" y="4609014"/>
            <a:ext cx="2354494" cy="1707539"/>
          </a:xfrm>
          <a:prstGeom prst="rect">
            <a:avLst/>
          </a:prstGeom>
          <a:ln>
            <a:solidFill>
              <a:schemeClr val="tx1"/>
            </a:solidFill>
          </a:ln>
        </p:spPr>
      </p:pic>
    </p:spTree>
    <p:extLst>
      <p:ext uri="{BB962C8B-B14F-4D97-AF65-F5344CB8AC3E}">
        <p14:creationId xmlns:p14="http://schemas.microsoft.com/office/powerpoint/2010/main" val="968154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Service Transformer Model</a:t>
            </a:r>
            <a:endParaRPr lang="en-US" altLang="en-US"/>
          </a:p>
        </p:txBody>
      </p:sp>
      <p:grpSp>
        <p:nvGrpSpPr>
          <p:cNvPr id="37" name="Group 36"/>
          <p:cNvGrpSpPr/>
          <p:nvPr/>
        </p:nvGrpSpPr>
        <p:grpSpPr>
          <a:xfrm>
            <a:off x="304800" y="2209800"/>
            <a:ext cx="8305800" cy="2133600"/>
            <a:chOff x="304800" y="2209800"/>
            <a:chExt cx="8305800" cy="2133600"/>
          </a:xfrm>
        </p:grpSpPr>
        <p:sp>
          <p:nvSpPr>
            <p:cNvPr id="38" name="TextBox 5"/>
            <p:cNvSpPr txBox="1">
              <a:spLocks noChangeArrowheads="1"/>
            </p:cNvSpPr>
            <p:nvPr/>
          </p:nvSpPr>
          <p:spPr bwMode="auto">
            <a:xfrm>
              <a:off x="7010400" y="3581400"/>
              <a:ext cx="76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600">
                  <a:latin typeface="Times New Roman" charset="0"/>
                  <a:ea typeface="Times New Roman" charset="0"/>
                  <a:cs typeface="Times New Roman" charset="0"/>
                </a:rPr>
                <a:t>120V</a:t>
              </a:r>
            </a:p>
          </p:txBody>
        </p:sp>
        <p:sp>
          <p:nvSpPr>
            <p:cNvPr id="39" name="TextBox 6"/>
            <p:cNvSpPr txBox="1">
              <a:spLocks noChangeArrowheads="1"/>
            </p:cNvSpPr>
            <p:nvPr/>
          </p:nvSpPr>
          <p:spPr bwMode="auto">
            <a:xfrm>
              <a:off x="7010400" y="2819400"/>
              <a:ext cx="76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600">
                  <a:latin typeface="Times New Roman" charset="0"/>
                  <a:ea typeface="Times New Roman" charset="0"/>
                  <a:cs typeface="Times New Roman" charset="0"/>
                </a:rPr>
                <a:t>120V</a:t>
              </a:r>
            </a:p>
          </p:txBody>
        </p:sp>
        <p:sp>
          <p:nvSpPr>
            <p:cNvPr id="40" name="TextBox 7"/>
            <p:cNvSpPr txBox="1">
              <a:spLocks noChangeArrowheads="1"/>
            </p:cNvSpPr>
            <p:nvPr/>
          </p:nvSpPr>
          <p:spPr bwMode="auto">
            <a:xfrm>
              <a:off x="304800" y="3200400"/>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600">
                  <a:latin typeface="Times New Roman" charset="0"/>
                  <a:ea typeface="Times New Roman" charset="0"/>
                  <a:cs typeface="Times New Roman" charset="0"/>
                </a:rPr>
                <a:t>7,200V</a:t>
              </a:r>
            </a:p>
          </p:txBody>
        </p:sp>
        <p:sp>
          <p:nvSpPr>
            <p:cNvPr id="41" name="TextBox 8"/>
            <p:cNvSpPr txBox="1">
              <a:spLocks noChangeArrowheads="1"/>
            </p:cNvSpPr>
            <p:nvPr/>
          </p:nvSpPr>
          <p:spPr bwMode="auto">
            <a:xfrm>
              <a:off x="7848600" y="3200400"/>
              <a:ext cx="76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600" dirty="0">
                  <a:latin typeface="Times New Roman" charset="0"/>
                  <a:ea typeface="Times New Roman" charset="0"/>
                  <a:cs typeface="Times New Roman" charset="0"/>
                </a:rPr>
                <a:t>240V</a:t>
              </a:r>
            </a:p>
          </p:txBody>
        </p:sp>
        <p:cxnSp>
          <p:nvCxnSpPr>
            <p:cNvPr id="42" name="Straight Arrow Connector 41"/>
            <p:cNvCxnSpPr/>
            <p:nvPr/>
          </p:nvCxnSpPr>
          <p:spPr>
            <a:xfrm rot="5400000">
              <a:off x="421482" y="3848894"/>
              <a:ext cx="5334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rot="5400000" flipH="1" flipV="1">
              <a:off x="419894" y="2934494"/>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rot="5400000">
              <a:off x="7889082" y="3848894"/>
              <a:ext cx="533400" cy="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rot="5400000" flipH="1" flipV="1">
              <a:off x="7848600" y="2897188"/>
              <a:ext cx="611187"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rot="5400000">
              <a:off x="7127082" y="3237706"/>
              <a:ext cx="227012"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rot="5400000" flipH="1" flipV="1">
              <a:off x="7125494" y="2705894"/>
              <a:ext cx="228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rot="5400000">
              <a:off x="7127081" y="3998119"/>
              <a:ext cx="227013" cy="31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rot="5400000" flipH="1" flipV="1">
              <a:off x="7124700" y="3467100"/>
              <a:ext cx="23018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63531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668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Transformer Code</a:t>
            </a:r>
            <a:endParaRPr lang="en-US" altLang="en-US"/>
          </a:p>
        </p:txBody>
      </p:sp>
      <p:sp>
        <p:nvSpPr>
          <p:cNvPr id="20483" name="Text Placeholder 4"/>
          <p:cNvSpPr>
            <a:spLocks noGrp="1"/>
          </p:cNvSpPr>
          <p:nvPr>
            <p:ph type="body" idx="1"/>
          </p:nvPr>
        </p:nvSpPr>
        <p:spPr/>
        <p:txBody>
          <a:bodyPr/>
          <a:lstStyle/>
          <a:p>
            <a:r>
              <a:rPr lang="en-US" altLang="en-US" smtClean="0"/>
              <a:t>Object Code</a:t>
            </a:r>
            <a:endParaRPr lang="en-US" altLang="en-US"/>
          </a:p>
        </p:txBody>
      </p:sp>
      <p:sp>
        <p:nvSpPr>
          <p:cNvPr id="20484" name="Content Placeholder 2"/>
          <p:cNvSpPr>
            <a:spLocks noGrp="1"/>
          </p:cNvSpPr>
          <p:nvPr>
            <p:ph sz="half" idx="2"/>
          </p:nvPr>
        </p:nvSpPr>
        <p:spPr/>
        <p:txBody>
          <a:bodyPr>
            <a:normAutofit/>
          </a:bodyPr>
          <a:lstStyle/>
          <a:p>
            <a:r>
              <a:rPr lang="en-US" altLang="en-US" sz="1000" dirty="0" smtClean="0">
                <a:latin typeface="Courier New" charset="0"/>
                <a:ea typeface="Courier New" charset="0"/>
                <a:cs typeface="Courier New" charset="0"/>
              </a:rPr>
              <a:t>object transformer {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groupid</a:t>
            </a:r>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Distribution_Trans</a:t>
            </a:r>
            <a:r>
              <a:rPr lang="en-US" altLang="en-US" sz="1000" dirty="0" smtClean="0">
                <a:latin typeface="Courier New" charset="0"/>
                <a:ea typeface="Courier New" charset="0"/>
                <a:cs typeface="Courier New" charset="0"/>
              </a:rPr>
              <a:t>;  </a:t>
            </a:r>
          </a:p>
          <a:p>
            <a:r>
              <a:rPr lang="en-US" altLang="en-US" sz="1000" dirty="0" smtClean="0">
                <a:latin typeface="Courier New" charset="0"/>
                <a:ea typeface="Courier New" charset="0"/>
                <a:cs typeface="Courier New" charset="0"/>
              </a:rPr>
              <a:t>	configuration tc100100B;          </a:t>
            </a:r>
          </a:p>
          <a:p>
            <a:r>
              <a:rPr lang="en-US" altLang="en-US" sz="1000" dirty="0" smtClean="0">
                <a:latin typeface="Courier New" charset="0"/>
                <a:ea typeface="Courier New" charset="0"/>
                <a:cs typeface="Courier New" charset="0"/>
              </a:rPr>
              <a:t>	name f5_T21400253B;          </a:t>
            </a:r>
          </a:p>
          <a:p>
            <a:r>
              <a:rPr lang="en-US" altLang="en-US" sz="1000" dirty="0" smtClean="0">
                <a:latin typeface="Courier New" charset="0"/>
                <a:ea typeface="Courier New" charset="0"/>
                <a:cs typeface="Courier New" charset="0"/>
              </a:rPr>
              <a:t>	from f5_L2691959;          </a:t>
            </a:r>
          </a:p>
          <a:p>
            <a:r>
              <a:rPr lang="en-US" altLang="en-US" sz="1000" dirty="0" smtClean="0">
                <a:latin typeface="Courier New" charset="0"/>
                <a:ea typeface="Courier New" charset="0"/>
                <a:cs typeface="Courier New" charset="0"/>
              </a:rPr>
              <a:t>	to f5_X2691959B;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nominal_voltage</a:t>
            </a:r>
            <a:r>
              <a:rPr lang="en-US" altLang="en-US" sz="1000" dirty="0" smtClean="0">
                <a:latin typeface="Courier New" charset="0"/>
                <a:ea typeface="Courier New" charset="0"/>
                <a:cs typeface="Courier New" charset="0"/>
              </a:rPr>
              <a:t> 7200;          </a:t>
            </a:r>
          </a:p>
          <a:p>
            <a:r>
              <a:rPr lang="en-US" altLang="en-US" sz="1000" dirty="0" smtClean="0">
                <a:latin typeface="Courier New" charset="0"/>
                <a:ea typeface="Courier New" charset="0"/>
                <a:cs typeface="Courier New" charset="0"/>
              </a:rPr>
              <a:t>	phases BS;    </a:t>
            </a:r>
          </a:p>
          <a:p>
            <a:r>
              <a:rPr lang="en-US" altLang="en-US" sz="1000" dirty="0" smtClean="0">
                <a:latin typeface="Courier New" charset="0"/>
                <a:ea typeface="Courier New" charset="0"/>
                <a:cs typeface="Courier New" charset="0"/>
              </a:rPr>
              <a:t>}</a:t>
            </a:r>
            <a:endParaRPr lang="en-US" altLang="en-US" sz="1000" dirty="0">
              <a:latin typeface="Courier New" charset="0"/>
              <a:ea typeface="Courier New" charset="0"/>
              <a:cs typeface="Courier New" charset="0"/>
            </a:endParaRPr>
          </a:p>
        </p:txBody>
      </p:sp>
      <p:sp>
        <p:nvSpPr>
          <p:cNvPr id="20485" name="Text Placeholder 5"/>
          <p:cNvSpPr>
            <a:spLocks noGrp="1"/>
          </p:cNvSpPr>
          <p:nvPr>
            <p:ph type="body" sz="quarter" idx="3"/>
          </p:nvPr>
        </p:nvSpPr>
        <p:spPr/>
        <p:txBody>
          <a:bodyPr/>
          <a:lstStyle/>
          <a:p>
            <a:r>
              <a:rPr lang="en-US" altLang="en-US" smtClean="0"/>
              <a:t>Configuration Code</a:t>
            </a:r>
            <a:endParaRPr lang="en-US" altLang="en-US"/>
          </a:p>
        </p:txBody>
      </p:sp>
      <p:sp>
        <p:nvSpPr>
          <p:cNvPr id="20486" name="Content Placeholder 3"/>
          <p:cNvSpPr>
            <a:spLocks noGrp="1"/>
          </p:cNvSpPr>
          <p:nvPr>
            <p:ph sz="quarter" idx="4"/>
          </p:nvPr>
        </p:nvSpPr>
        <p:spPr/>
        <p:txBody>
          <a:bodyPr>
            <a:normAutofit/>
          </a:bodyPr>
          <a:lstStyle/>
          <a:p>
            <a:r>
              <a:rPr lang="en-US" altLang="en-US" sz="1000" dirty="0" smtClean="0">
                <a:latin typeface="Courier New" charset="0"/>
                <a:ea typeface="Courier New" charset="0"/>
                <a:cs typeface="Courier New" charset="0"/>
              </a:rPr>
              <a:t>object </a:t>
            </a:r>
            <a:r>
              <a:rPr lang="en-US" altLang="en-US" sz="1000" dirty="0" err="1" smtClean="0">
                <a:latin typeface="Courier New" charset="0"/>
                <a:ea typeface="Courier New" charset="0"/>
                <a:cs typeface="Courier New" charset="0"/>
              </a:rPr>
              <a:t>transformer_configuration</a:t>
            </a:r>
            <a:r>
              <a:rPr lang="en-US" altLang="en-US" sz="1000" dirty="0" smtClean="0">
                <a:latin typeface="Courier New" charset="0"/>
                <a:ea typeface="Courier New" charset="0"/>
                <a:cs typeface="Courier New" charset="0"/>
              </a:rPr>
              <a:t> {         </a:t>
            </a:r>
          </a:p>
          <a:p>
            <a:r>
              <a:rPr lang="en-US" altLang="en-US" sz="1000" dirty="0" smtClean="0">
                <a:latin typeface="Courier New" charset="0"/>
                <a:ea typeface="Courier New" charset="0"/>
                <a:cs typeface="Courier New" charset="0"/>
              </a:rPr>
              <a:t>	name tc100100B;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connect_type</a:t>
            </a:r>
            <a:r>
              <a:rPr lang="en-US" altLang="en-US" sz="1000" dirty="0">
                <a:latin typeface="Courier New" charset="0"/>
                <a:ea typeface="Courier New" charset="0"/>
                <a:cs typeface="Courier New" charset="0"/>
              </a:rPr>
              <a:t> </a:t>
            </a:r>
            <a:r>
              <a:rPr lang="en-US" altLang="en-US" sz="1000" dirty="0" smtClean="0">
                <a:latin typeface="Courier New" charset="0"/>
                <a:ea typeface="Courier New" charset="0"/>
                <a:cs typeface="Courier New" charset="0"/>
              </a:rPr>
              <a:t>SINGLE_PHASE_CENTER_TAPPED;</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install_type</a:t>
            </a:r>
            <a:r>
              <a:rPr lang="en-US" altLang="en-US" sz="1000" dirty="0" smtClean="0">
                <a:latin typeface="Courier New" charset="0"/>
                <a:ea typeface="Courier New" charset="0"/>
                <a:cs typeface="Courier New" charset="0"/>
              </a:rPr>
              <a:t> POLETOP;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primary_voltage</a:t>
            </a:r>
            <a:r>
              <a:rPr lang="en-US" altLang="en-US" sz="1000" dirty="0" smtClean="0">
                <a:latin typeface="Courier New" charset="0"/>
                <a:ea typeface="Courier New" charset="0"/>
                <a:cs typeface="Courier New" charset="0"/>
              </a:rPr>
              <a:t> 7200.0;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secondary_voltage</a:t>
            </a:r>
            <a:r>
              <a:rPr lang="en-US" altLang="en-US" sz="1000" dirty="0" smtClean="0">
                <a:latin typeface="Courier New" charset="0"/>
                <a:ea typeface="Courier New" charset="0"/>
                <a:cs typeface="Courier New" charset="0"/>
              </a:rPr>
              <a:t> 120.0;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power_rating</a:t>
            </a:r>
            <a:r>
              <a:rPr lang="en-US" altLang="en-US" sz="1000" dirty="0" smtClean="0">
                <a:latin typeface="Courier New" charset="0"/>
                <a:ea typeface="Courier New" charset="0"/>
                <a:cs typeface="Courier New" charset="0"/>
              </a:rPr>
              <a:t> 100.0;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powerB_rating</a:t>
            </a:r>
            <a:r>
              <a:rPr lang="en-US" altLang="en-US" sz="1000" dirty="0" smtClean="0">
                <a:latin typeface="Courier New" charset="0"/>
                <a:ea typeface="Courier New" charset="0"/>
                <a:cs typeface="Courier New" charset="0"/>
              </a:rPr>
              <a:t> 100.0;           </a:t>
            </a:r>
          </a:p>
          <a:p>
            <a:r>
              <a:rPr lang="en-US" altLang="en-US" sz="1000" dirty="0" smtClean="0">
                <a:latin typeface="Courier New" charset="0"/>
                <a:ea typeface="Courier New" charset="0"/>
                <a:cs typeface="Courier New" charset="0"/>
              </a:rPr>
              <a:t>	impedance 0.006+0.0136j;  </a:t>
            </a:r>
          </a:p>
          <a:p>
            <a:r>
              <a:rPr lang="en-US" altLang="en-US" sz="1000" dirty="0" smtClean="0">
                <a:latin typeface="Courier New" charset="0"/>
                <a:ea typeface="Courier New" charset="0"/>
                <a:cs typeface="Courier New" charset="0"/>
              </a:rPr>
              <a:t>	// Only used in Wye-Wye and CTTF       </a:t>
            </a:r>
          </a:p>
          <a:p>
            <a:r>
              <a:rPr lang="en-US" altLang="en-US" sz="1000" dirty="0" smtClean="0">
                <a:latin typeface="Courier New" charset="0"/>
                <a:ea typeface="Courier New" charset="0"/>
                <a:cs typeface="Courier New" charset="0"/>
              </a:rPr>
              <a:t>	impedance1 0.012+0.0204j;</a:t>
            </a:r>
          </a:p>
          <a:p>
            <a:r>
              <a:rPr lang="en-US" altLang="en-US" sz="1000" dirty="0" smtClean="0">
                <a:latin typeface="Courier New" charset="0"/>
                <a:ea typeface="Courier New" charset="0"/>
                <a:cs typeface="Courier New" charset="0"/>
              </a:rPr>
              <a:t>	impedance2 0.012+0.0204j;         </a:t>
            </a:r>
          </a:p>
          <a:p>
            <a:r>
              <a:rPr lang="en-US" altLang="en-US" sz="1000" dirty="0" smtClean="0">
                <a:latin typeface="Courier New" charset="0"/>
                <a:ea typeface="Courier New" charset="0"/>
                <a:cs typeface="Courier New" charset="0"/>
              </a:rPr>
              <a:t>	</a:t>
            </a:r>
            <a:r>
              <a:rPr lang="en-US" altLang="en-US" sz="1000" dirty="0" err="1" smtClean="0">
                <a:latin typeface="Courier New" charset="0"/>
                <a:ea typeface="Courier New" charset="0"/>
                <a:cs typeface="Courier New" charset="0"/>
              </a:rPr>
              <a:t>shunt_impedance</a:t>
            </a:r>
            <a:r>
              <a:rPr lang="en-US" altLang="en-US" sz="1000" dirty="0" smtClean="0">
                <a:latin typeface="Courier New" charset="0"/>
                <a:ea typeface="Courier New" charset="0"/>
                <a:cs typeface="Courier New" charset="0"/>
              </a:rPr>
              <a:t> 259200+103680j;  </a:t>
            </a:r>
          </a:p>
          <a:p>
            <a:r>
              <a:rPr lang="en-US" altLang="en-US" sz="1000" dirty="0" smtClean="0">
                <a:latin typeface="Courier New" charset="0"/>
                <a:ea typeface="Courier New" charset="0"/>
                <a:cs typeface="Courier New" charset="0"/>
              </a:rPr>
              <a:t>} </a:t>
            </a:r>
            <a:endParaRPr lang="en-US" altLang="en-US" sz="1000" dirty="0">
              <a:latin typeface="Courier New" charset="0"/>
              <a:ea typeface="Courier New" charset="0"/>
              <a:cs typeface="Courier New" charset="0"/>
            </a:endParaRPr>
          </a:p>
        </p:txBody>
      </p:sp>
    </p:spTree>
    <p:extLst>
      <p:ext uri="{BB962C8B-B14F-4D97-AF65-F5344CB8AC3E}">
        <p14:creationId xmlns:p14="http://schemas.microsoft.com/office/powerpoint/2010/main" val="1134734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Voltage Regulators</a:t>
            </a:r>
            <a:endParaRPr lang="en-US" altLang="en-US"/>
          </a:p>
        </p:txBody>
      </p:sp>
      <p:sp>
        <p:nvSpPr>
          <p:cNvPr id="21507" name="Content Placeholder 2"/>
          <p:cNvSpPr>
            <a:spLocks noGrp="1"/>
          </p:cNvSpPr>
          <p:nvPr>
            <p:ph idx="14"/>
          </p:nvPr>
        </p:nvSpPr>
        <p:spPr>
          <a:xfrm>
            <a:off x="457200" y="1243013"/>
            <a:ext cx="8108950" cy="5065712"/>
          </a:xfrm>
        </p:spPr>
        <p:txBody>
          <a:bodyPr/>
          <a:lstStyle/>
          <a:p>
            <a:r>
              <a:rPr lang="en-US" altLang="en-US" dirty="0" smtClean="0"/>
              <a:t>Voltage regulators adjust the voltage on a branch</a:t>
            </a:r>
          </a:p>
          <a:p>
            <a:pPr lvl="1"/>
            <a:r>
              <a:rPr lang="en-US" altLang="en-US" dirty="0" smtClean="0"/>
              <a:t>Compensates for heavy (or light) loading </a:t>
            </a:r>
          </a:p>
          <a:p>
            <a:pPr lvl="1"/>
            <a:r>
              <a:rPr lang="en-US" altLang="en-US" dirty="0" smtClean="0"/>
              <a:t>Controls voltage drop (or rise) that results from load changes </a:t>
            </a:r>
            <a:endParaRPr lang="en-US" altLang="en-US" dirty="0"/>
          </a:p>
        </p:txBody>
      </p:sp>
      <p:pic>
        <p:nvPicPr>
          <p:cNvPr id="21508" name="Picture 2" descr="C:\Users\d3p313\Desktop\IMG_16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650506"/>
            <a:ext cx="2590074" cy="34534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5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641600"/>
            <a:ext cx="2635250" cy="346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27519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Voltage Regulators</a:t>
            </a:r>
            <a:endParaRPr lang="en-US" altLang="en-US"/>
          </a:p>
        </p:txBody>
      </p:sp>
      <p:sp>
        <p:nvSpPr>
          <p:cNvPr id="22531" name="Content Placeholder 2"/>
          <p:cNvSpPr>
            <a:spLocks noGrp="1"/>
          </p:cNvSpPr>
          <p:nvPr>
            <p:ph idx="14"/>
          </p:nvPr>
        </p:nvSpPr>
        <p:spPr/>
        <p:txBody>
          <a:bodyPr/>
          <a:lstStyle/>
          <a:p>
            <a:r>
              <a:rPr lang="en-US" altLang="en-US" dirty="0" smtClean="0"/>
              <a:t>Two winding auto transformers with a variable tap ratio</a:t>
            </a:r>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pPr lvl="1"/>
            <a:r>
              <a:rPr lang="en-US" altLang="en-US" u="sng" dirty="0" smtClean="0"/>
              <a:t>Note</a:t>
            </a:r>
            <a:r>
              <a:rPr lang="en-US" altLang="en-US" dirty="0" smtClean="0"/>
              <a:t>: </a:t>
            </a:r>
            <a:r>
              <a:rPr lang="en-US" altLang="en-US" dirty="0" err="1" smtClean="0"/>
              <a:t>GridLAB</a:t>
            </a:r>
            <a:r>
              <a:rPr lang="en-US" altLang="en-US" dirty="0" smtClean="0"/>
              <a:t>-D represents voltage </a:t>
            </a:r>
            <a:r>
              <a:rPr lang="en-US" altLang="en-US" dirty="0"/>
              <a:t>regulators </a:t>
            </a:r>
            <a:r>
              <a:rPr lang="en-US" altLang="en-US" dirty="0" smtClean="0"/>
              <a:t>as </a:t>
            </a:r>
            <a:r>
              <a:rPr lang="en-US" altLang="en-US" dirty="0"/>
              <a:t>ideal transformers </a:t>
            </a:r>
            <a:r>
              <a:rPr lang="en-US" altLang="en-US" dirty="0" smtClean="0"/>
              <a:t>(no </a:t>
            </a:r>
            <a:r>
              <a:rPr lang="en-US" altLang="en-US" dirty="0"/>
              <a:t>losses</a:t>
            </a:r>
            <a:r>
              <a:rPr lang="en-US" altLang="en-US" dirty="0" smtClean="0"/>
              <a:t>)</a:t>
            </a:r>
            <a:endParaRPr lang="en-US" altLang="en-US" dirty="0"/>
          </a:p>
          <a:p>
            <a:endParaRPr lang="en-US" altLang="en-US" dirty="0"/>
          </a:p>
        </p:txBody>
      </p:sp>
      <p:pic>
        <p:nvPicPr>
          <p:cNvPr id="2253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644" y="2514600"/>
            <a:ext cx="5834062"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3691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smtClean="0"/>
              <a:t>Powerflow Overview</a:t>
            </a:r>
            <a:endParaRPr lang="en-US" altLang="en-US"/>
          </a:p>
        </p:txBody>
      </p:sp>
      <p:sp>
        <p:nvSpPr>
          <p:cNvPr id="4099" name="Content Placeholder 2"/>
          <p:cNvSpPr>
            <a:spLocks noGrp="1"/>
          </p:cNvSpPr>
          <p:nvPr>
            <p:ph sz="quarter" idx="14"/>
          </p:nvPr>
        </p:nvSpPr>
        <p:spPr/>
        <p:txBody>
          <a:bodyPr/>
          <a:lstStyle/>
          <a:p>
            <a:r>
              <a:rPr lang="en-US" altLang="en-US" dirty="0" err="1" smtClean="0"/>
              <a:t>Powerflow</a:t>
            </a:r>
            <a:r>
              <a:rPr lang="en-US" altLang="en-US" dirty="0" smtClean="0"/>
              <a:t>: fundamental power system analysis tool.</a:t>
            </a:r>
          </a:p>
          <a:p>
            <a:pPr lvl="1"/>
            <a:r>
              <a:rPr lang="en-US" altLang="en-US" dirty="0" smtClean="0"/>
              <a:t>Problem statement:</a:t>
            </a:r>
            <a:br>
              <a:rPr lang="en-US" altLang="en-US" dirty="0" smtClean="0"/>
            </a:br>
            <a:r>
              <a:rPr lang="en-US" altLang="en-US" dirty="0" smtClean="0"/>
              <a:t>“For any system, given the voltages of the generators, the characteristics of power lines, and the voltage response of loads, determine the voltage magnitudes and angles at all nodes on the system.”</a:t>
            </a:r>
          </a:p>
          <a:p>
            <a:r>
              <a:rPr lang="en-US" altLang="en-US" dirty="0" smtClean="0"/>
              <a:t>Solution allows for the calculation of derived quantities</a:t>
            </a:r>
          </a:p>
          <a:p>
            <a:pPr lvl="1"/>
            <a:r>
              <a:rPr lang="en-US" altLang="en-US" dirty="0" smtClean="0"/>
              <a:t>All line currents </a:t>
            </a:r>
          </a:p>
          <a:p>
            <a:pPr lvl="1"/>
            <a:r>
              <a:rPr lang="en-US" altLang="en-US" dirty="0" smtClean="0"/>
              <a:t>All power flows throughout the system</a:t>
            </a:r>
          </a:p>
        </p:txBody>
      </p:sp>
    </p:spTree>
    <p:extLst>
      <p:ext uri="{BB962C8B-B14F-4D97-AF65-F5344CB8AC3E}">
        <p14:creationId xmlns:p14="http://schemas.microsoft.com/office/powerpoint/2010/main" val="950282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Voltage Regulator Code</a:t>
            </a:r>
            <a:endParaRPr lang="en-US" altLang="en-US"/>
          </a:p>
        </p:txBody>
      </p:sp>
      <p:sp>
        <p:nvSpPr>
          <p:cNvPr id="23555" name="Text Placeholder 4"/>
          <p:cNvSpPr>
            <a:spLocks noGrp="1"/>
          </p:cNvSpPr>
          <p:nvPr>
            <p:ph type="body" idx="1"/>
          </p:nvPr>
        </p:nvSpPr>
        <p:spPr/>
        <p:txBody>
          <a:bodyPr/>
          <a:lstStyle/>
          <a:p>
            <a:r>
              <a:rPr lang="en-US" altLang="en-US" smtClean="0"/>
              <a:t>Object Code</a:t>
            </a:r>
            <a:endParaRPr lang="en-US" altLang="en-US"/>
          </a:p>
        </p:txBody>
      </p:sp>
      <p:sp>
        <p:nvSpPr>
          <p:cNvPr id="23556" name="Content Placeholder 2"/>
          <p:cNvSpPr>
            <a:spLocks noGrp="1"/>
          </p:cNvSpPr>
          <p:nvPr>
            <p:ph sz="half" idx="2"/>
          </p:nvPr>
        </p:nvSpPr>
        <p:spPr/>
        <p:txBody>
          <a:bodyPr>
            <a:normAutofit/>
          </a:bodyPr>
          <a:lstStyle/>
          <a:p>
            <a:r>
              <a:rPr lang="en-US" altLang="en-US" sz="1000" dirty="0" smtClean="0">
                <a:latin typeface="Courier New" charset="0"/>
                <a:ea typeface="Courier New" charset="0"/>
                <a:cs typeface="Courier New" charset="0"/>
              </a:rPr>
              <a:t>object regulator {</a:t>
            </a:r>
          </a:p>
          <a:p>
            <a:r>
              <a:rPr lang="en-US" altLang="en-US" sz="1000" dirty="0" smtClean="0">
                <a:latin typeface="Courier New" charset="0"/>
                <a:ea typeface="Courier New" charset="0"/>
                <a:cs typeface="Courier New" charset="0"/>
              </a:rPr>
              <a:t>	name reg1501491;</a:t>
            </a:r>
          </a:p>
          <a:p>
            <a:r>
              <a:rPr lang="en-US" altLang="en-US" sz="1000" dirty="0" smtClean="0">
                <a:latin typeface="Courier New" charset="0"/>
                <a:ea typeface="Courier New" charset="0"/>
                <a:cs typeface="Courier New" charset="0"/>
              </a:rPr>
              <a:t>	phases "ABC";</a:t>
            </a:r>
          </a:p>
          <a:p>
            <a:r>
              <a:rPr lang="en-US" altLang="en-US" sz="1000" dirty="0" smtClean="0">
                <a:latin typeface="Courier New" charset="0"/>
                <a:ea typeface="Courier New" charset="0"/>
                <a:cs typeface="Courier New" charset="0"/>
              </a:rPr>
              <a:t>	from node_150;</a:t>
            </a:r>
          </a:p>
          <a:p>
            <a:r>
              <a:rPr lang="en-US" altLang="en-US" sz="1000" dirty="0" smtClean="0">
                <a:latin typeface="Courier New" charset="0"/>
                <a:ea typeface="Courier New" charset="0"/>
                <a:cs typeface="Courier New" charset="0"/>
              </a:rPr>
              <a:t>	to node_1491;</a:t>
            </a:r>
          </a:p>
          <a:p>
            <a:r>
              <a:rPr lang="en-US" altLang="en-US" sz="1000" dirty="0" smtClean="0">
                <a:latin typeface="Courier New" charset="0"/>
                <a:ea typeface="Courier New" charset="0"/>
                <a:cs typeface="Courier New" charset="0"/>
              </a:rPr>
              <a:t>	configuration regulator_config_15;</a:t>
            </a:r>
          </a:p>
          <a:p>
            <a:r>
              <a:rPr lang="en-US" altLang="en-US" sz="1000" dirty="0" smtClean="0">
                <a:latin typeface="Courier New" charset="0"/>
                <a:ea typeface="Courier New" charset="0"/>
                <a:cs typeface="Courier New" charset="0"/>
              </a:rPr>
              <a:t>}</a:t>
            </a:r>
            <a:endParaRPr lang="en-US" altLang="en-US" sz="1000" dirty="0">
              <a:latin typeface="Courier New" charset="0"/>
              <a:ea typeface="Courier New" charset="0"/>
              <a:cs typeface="Courier New" charset="0"/>
            </a:endParaRPr>
          </a:p>
        </p:txBody>
      </p:sp>
      <p:sp>
        <p:nvSpPr>
          <p:cNvPr id="23557" name="Text Placeholder 5"/>
          <p:cNvSpPr>
            <a:spLocks noGrp="1"/>
          </p:cNvSpPr>
          <p:nvPr>
            <p:ph type="body" sz="quarter" idx="3"/>
          </p:nvPr>
        </p:nvSpPr>
        <p:spPr/>
        <p:txBody>
          <a:bodyPr/>
          <a:lstStyle/>
          <a:p>
            <a:r>
              <a:rPr lang="en-US" altLang="en-US" smtClean="0"/>
              <a:t>Configuration Code</a:t>
            </a:r>
            <a:endParaRPr lang="en-US" altLang="en-US"/>
          </a:p>
        </p:txBody>
      </p:sp>
      <p:sp>
        <p:nvSpPr>
          <p:cNvPr id="23558" name="Content Placeholder 3"/>
          <p:cNvSpPr>
            <a:spLocks noGrp="1"/>
          </p:cNvSpPr>
          <p:nvPr>
            <p:ph sz="quarter" idx="4"/>
          </p:nvPr>
        </p:nvSpPr>
        <p:spPr/>
        <p:txBody>
          <a:bodyPr>
            <a:noAutofit/>
          </a:bodyPr>
          <a:lstStyle/>
          <a:p>
            <a:pPr>
              <a:lnSpc>
                <a:spcPct val="100000"/>
              </a:lnSpc>
            </a:pPr>
            <a:r>
              <a:rPr lang="en-US" altLang="en-US" sz="800" dirty="0" smtClean="0">
                <a:latin typeface="Courier New" charset="0"/>
                <a:ea typeface="Courier New" charset="0"/>
                <a:cs typeface="Courier New" charset="0"/>
              </a:rPr>
              <a:t>object </a:t>
            </a:r>
            <a:r>
              <a:rPr lang="en-US" altLang="en-US" sz="800" dirty="0" err="1" smtClean="0">
                <a:latin typeface="Courier New" charset="0"/>
                <a:ea typeface="Courier New" charset="0"/>
                <a:cs typeface="Courier New" charset="0"/>
              </a:rPr>
              <a:t>regulator_configuration</a:t>
            </a:r>
            <a:r>
              <a:rPr lang="en-US" altLang="en-US" sz="800" dirty="0" smtClean="0">
                <a:latin typeface="Courier New" charset="0"/>
                <a:ea typeface="Courier New" charset="0"/>
                <a:cs typeface="Courier New" charset="0"/>
              </a:rPr>
              <a:t> {</a:t>
            </a:r>
          </a:p>
          <a:p>
            <a:pPr>
              <a:lnSpc>
                <a:spcPct val="100000"/>
              </a:lnSpc>
            </a:pPr>
            <a:r>
              <a:rPr lang="en-US" altLang="en-US" sz="800" dirty="0" smtClean="0">
                <a:latin typeface="Courier New" charset="0"/>
                <a:ea typeface="Courier New" charset="0"/>
                <a:cs typeface="Courier New" charset="0"/>
              </a:rPr>
              <a:t>	name regulator_config_15;</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connect_type</a:t>
            </a:r>
            <a:r>
              <a:rPr lang="en-US" altLang="en-US" sz="800" dirty="0" smtClean="0">
                <a:latin typeface="Courier New" charset="0"/>
                <a:ea typeface="Courier New" charset="0"/>
                <a:cs typeface="Courier New" charset="0"/>
              </a:rPr>
              <a:t> WYE_WYE;</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band_center</a:t>
            </a:r>
            <a:r>
              <a:rPr lang="en-US" altLang="en-US" sz="800" dirty="0" smtClean="0">
                <a:latin typeface="Courier New" charset="0"/>
                <a:ea typeface="Courier New" charset="0"/>
                <a:cs typeface="Courier New" charset="0"/>
              </a:rPr>
              <a:t> 120.000;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band_width</a:t>
            </a:r>
            <a:r>
              <a:rPr lang="en-US" altLang="en-US" sz="800" dirty="0" smtClean="0">
                <a:latin typeface="Courier New" charset="0"/>
                <a:ea typeface="Courier New" charset="0"/>
                <a:cs typeface="Courier New" charset="0"/>
              </a:rPr>
              <a:t> 2.0;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time_delay</a:t>
            </a:r>
            <a:r>
              <a:rPr lang="en-US" altLang="en-US" sz="800" dirty="0" smtClean="0">
                <a:latin typeface="Courier New" charset="0"/>
                <a:ea typeface="Courier New" charset="0"/>
                <a:cs typeface="Courier New" charset="0"/>
              </a:rPr>
              <a:t> 30.0;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raise_taps</a:t>
            </a:r>
            <a:r>
              <a:rPr lang="en-US" altLang="en-US" sz="800" dirty="0" smtClean="0">
                <a:latin typeface="Courier New" charset="0"/>
                <a:ea typeface="Courier New" charset="0"/>
                <a:cs typeface="Courier New" charset="0"/>
              </a:rPr>
              <a:t> 16;</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lower_taps</a:t>
            </a:r>
            <a:r>
              <a:rPr lang="en-US" altLang="en-US" sz="800" dirty="0" smtClean="0">
                <a:latin typeface="Courier New" charset="0"/>
                <a:ea typeface="Courier New" charset="0"/>
                <a:cs typeface="Courier New" charset="0"/>
              </a:rPr>
              <a:t> 16;</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current_transducer_ratio</a:t>
            </a:r>
            <a:r>
              <a:rPr lang="en-US" altLang="en-US" sz="800" dirty="0" smtClean="0">
                <a:latin typeface="Courier New" charset="0"/>
                <a:ea typeface="Courier New" charset="0"/>
                <a:cs typeface="Courier New" charset="0"/>
              </a:rPr>
              <a:t> 700;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power_transducer_ratio</a:t>
            </a:r>
            <a:r>
              <a:rPr lang="en-US" altLang="en-US" sz="800" dirty="0" smtClean="0">
                <a:latin typeface="Courier New" charset="0"/>
                <a:ea typeface="Courier New" charset="0"/>
                <a:cs typeface="Courier New" charset="0"/>
              </a:rPr>
              <a:t> 20;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compensator_r_setting_A</a:t>
            </a:r>
            <a:r>
              <a:rPr lang="en-US" altLang="en-US" sz="800" dirty="0" smtClean="0">
                <a:latin typeface="Courier New" charset="0"/>
                <a:ea typeface="Courier New" charset="0"/>
                <a:cs typeface="Courier New" charset="0"/>
              </a:rPr>
              <a:t> 3.0;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compensator_x_setting_A</a:t>
            </a:r>
            <a:r>
              <a:rPr lang="en-US" altLang="en-US" sz="800" dirty="0" smtClean="0">
                <a:latin typeface="Courier New" charset="0"/>
                <a:ea typeface="Courier New" charset="0"/>
                <a:cs typeface="Courier New" charset="0"/>
              </a:rPr>
              <a:t> 7.5;</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compensator_r_setting_B</a:t>
            </a:r>
            <a:r>
              <a:rPr lang="en-US" altLang="en-US" sz="800" dirty="0" smtClean="0">
                <a:latin typeface="Courier New" charset="0"/>
                <a:ea typeface="Courier New" charset="0"/>
                <a:cs typeface="Courier New" charset="0"/>
              </a:rPr>
              <a:t> 3.0;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compensator_x_setting_B</a:t>
            </a:r>
            <a:r>
              <a:rPr lang="en-US" altLang="en-US" sz="800" dirty="0" smtClean="0">
                <a:latin typeface="Courier New" charset="0"/>
                <a:ea typeface="Courier New" charset="0"/>
                <a:cs typeface="Courier New" charset="0"/>
              </a:rPr>
              <a:t> 7.5;</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compensator_r_setting_C</a:t>
            </a:r>
            <a:r>
              <a:rPr lang="en-US" altLang="en-US" sz="800" dirty="0" smtClean="0">
                <a:latin typeface="Courier New" charset="0"/>
                <a:ea typeface="Courier New" charset="0"/>
                <a:cs typeface="Courier New" charset="0"/>
              </a:rPr>
              <a:t> 3.0;</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compensator_x_setting_C</a:t>
            </a:r>
            <a:r>
              <a:rPr lang="en-US" altLang="en-US" sz="800" dirty="0" smtClean="0">
                <a:latin typeface="Courier New" charset="0"/>
                <a:ea typeface="Courier New" charset="0"/>
                <a:cs typeface="Courier New" charset="0"/>
              </a:rPr>
              <a:t> 7.5;</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CT_phase</a:t>
            </a:r>
            <a:r>
              <a:rPr lang="en-US" altLang="en-US" sz="800" dirty="0" smtClean="0">
                <a:latin typeface="Courier New" charset="0"/>
                <a:ea typeface="Courier New" charset="0"/>
                <a:cs typeface="Courier New" charset="0"/>
              </a:rPr>
              <a:t> "ABC";</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PT_phase</a:t>
            </a:r>
            <a:r>
              <a:rPr lang="en-US" altLang="en-US" sz="800" dirty="0" smtClean="0">
                <a:latin typeface="Courier New" charset="0"/>
                <a:ea typeface="Courier New" charset="0"/>
                <a:cs typeface="Courier New" charset="0"/>
              </a:rPr>
              <a:t> "ABC";</a:t>
            </a:r>
          </a:p>
          <a:p>
            <a:pPr>
              <a:lnSpc>
                <a:spcPct val="100000"/>
              </a:lnSpc>
            </a:pPr>
            <a:r>
              <a:rPr lang="en-US" altLang="en-US" sz="800" dirty="0" smtClean="0">
                <a:latin typeface="Courier New" charset="0"/>
                <a:ea typeface="Courier New" charset="0"/>
                <a:cs typeface="Courier New" charset="0"/>
              </a:rPr>
              <a:t>	regulation 0.10;</a:t>
            </a:r>
          </a:p>
          <a:p>
            <a:pPr>
              <a:lnSpc>
                <a:spcPct val="100000"/>
              </a:lnSpc>
            </a:pPr>
            <a:r>
              <a:rPr lang="en-US" altLang="en-US" sz="800" dirty="0" smtClean="0">
                <a:latin typeface="Courier New" charset="0"/>
                <a:ea typeface="Courier New" charset="0"/>
                <a:cs typeface="Courier New" charset="0"/>
              </a:rPr>
              <a:t>	Type A;</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tap_pos_A</a:t>
            </a:r>
            <a:r>
              <a:rPr lang="en-US" altLang="en-US" sz="800" dirty="0" smtClean="0">
                <a:latin typeface="Courier New" charset="0"/>
                <a:ea typeface="Courier New" charset="0"/>
                <a:cs typeface="Courier New" charset="0"/>
              </a:rPr>
              <a:t> 7;</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tap_pos_B</a:t>
            </a:r>
            <a:r>
              <a:rPr lang="en-US" altLang="en-US" sz="800" dirty="0" smtClean="0">
                <a:latin typeface="Courier New" charset="0"/>
                <a:ea typeface="Courier New" charset="0"/>
                <a:cs typeface="Courier New" charset="0"/>
              </a:rPr>
              <a:t> 7;</a:t>
            </a:r>
          </a:p>
          <a:p>
            <a:pPr>
              <a:lnSpc>
                <a:spcPct val="100000"/>
              </a:lnSpc>
            </a:pPr>
            <a:r>
              <a:rPr lang="en-US" altLang="en-US" sz="800" dirty="0" smtClean="0">
                <a:latin typeface="Courier New" charset="0"/>
                <a:ea typeface="Courier New" charset="0"/>
                <a:cs typeface="Courier New" charset="0"/>
              </a:rPr>
              <a:t>	</a:t>
            </a:r>
            <a:r>
              <a:rPr lang="en-US" altLang="en-US" sz="800" dirty="0" err="1" smtClean="0">
                <a:latin typeface="Courier New" charset="0"/>
                <a:ea typeface="Courier New" charset="0"/>
                <a:cs typeface="Courier New" charset="0"/>
              </a:rPr>
              <a:t>tap_pos_C</a:t>
            </a:r>
            <a:r>
              <a:rPr lang="en-US" altLang="en-US" sz="800" dirty="0" smtClean="0">
                <a:latin typeface="Courier New" charset="0"/>
                <a:ea typeface="Courier New" charset="0"/>
                <a:cs typeface="Courier New" charset="0"/>
              </a:rPr>
              <a:t> 7;</a:t>
            </a:r>
          </a:p>
          <a:p>
            <a:pPr>
              <a:lnSpc>
                <a:spcPct val="100000"/>
              </a:lnSpc>
            </a:pPr>
            <a:r>
              <a:rPr lang="en-US" altLang="en-US" sz="800" dirty="0" smtClean="0">
                <a:latin typeface="Courier New" charset="0"/>
                <a:ea typeface="Courier New" charset="0"/>
                <a:cs typeface="Courier New" charset="0"/>
              </a:rPr>
              <a:t>	Control MANUAL;  // OUTPUT_VOLTAGE, 		                 // LINE_DROP_COMP or REMOTE NODE</a:t>
            </a:r>
          </a:p>
          <a:p>
            <a:pPr>
              <a:lnSpc>
                <a:spcPct val="100000"/>
              </a:lnSpc>
            </a:pPr>
            <a:r>
              <a:rPr lang="en-US" altLang="en-US" sz="800" dirty="0" smtClean="0">
                <a:latin typeface="Courier New" charset="0"/>
                <a:ea typeface="Courier New" charset="0"/>
                <a:cs typeface="Courier New" charset="0"/>
              </a:rPr>
              <a:t>}</a:t>
            </a:r>
            <a:endParaRPr lang="en-US" altLang="en-US" sz="800" dirty="0">
              <a:latin typeface="Courier New" charset="0"/>
              <a:ea typeface="Courier New" charset="0"/>
              <a:cs typeface="Courier New" charset="0"/>
            </a:endParaRPr>
          </a:p>
        </p:txBody>
      </p:sp>
      <p:pic>
        <p:nvPicPr>
          <p:cNvPr id="235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86200"/>
            <a:ext cx="3271092" cy="245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87955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Shunt Capacitors</a:t>
            </a:r>
            <a:endParaRPr lang="en-US" altLang="en-US"/>
          </a:p>
        </p:txBody>
      </p:sp>
      <p:pic>
        <p:nvPicPr>
          <p:cNvPr id="24579" name="Picture 96" descr="F:\energy\classes\Ee351\lectures\myphoto\cap-b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59388"/>
            <a:ext cx="5791200" cy="4633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0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Capacitor Code</a:t>
            </a:r>
            <a:endParaRPr lang="en-US" altLang="en-US"/>
          </a:p>
        </p:txBody>
      </p:sp>
      <p:sp>
        <p:nvSpPr>
          <p:cNvPr id="25603" name="Text Placeholder 4"/>
          <p:cNvSpPr>
            <a:spLocks noGrp="1"/>
          </p:cNvSpPr>
          <p:nvPr>
            <p:ph type="body" idx="1"/>
          </p:nvPr>
        </p:nvSpPr>
        <p:spPr/>
        <p:txBody>
          <a:bodyPr/>
          <a:lstStyle/>
          <a:p>
            <a:r>
              <a:rPr lang="en-US" altLang="en-US" smtClean="0"/>
              <a:t>Object Code</a:t>
            </a:r>
            <a:endParaRPr lang="en-US" altLang="en-US"/>
          </a:p>
        </p:txBody>
      </p:sp>
      <p:sp>
        <p:nvSpPr>
          <p:cNvPr id="25604" name="Content Placeholder 2"/>
          <p:cNvSpPr>
            <a:spLocks noGrp="1"/>
          </p:cNvSpPr>
          <p:nvPr>
            <p:ph sz="half" idx="2"/>
          </p:nvPr>
        </p:nvSpPr>
        <p:spPr/>
        <p:txBody>
          <a:bodyPr>
            <a:normAutofit fontScale="40000" lnSpcReduction="20000"/>
          </a:bodyPr>
          <a:lstStyle/>
          <a:p>
            <a:r>
              <a:rPr lang="en-US" altLang="en-US" smtClean="0">
                <a:latin typeface="Courier New" charset="0"/>
                <a:ea typeface="Courier New" charset="0"/>
                <a:cs typeface="Courier New" charset="0"/>
              </a:rPr>
              <a:t>object capacitor {</a:t>
            </a:r>
          </a:p>
          <a:p>
            <a:r>
              <a:rPr lang="en-US" altLang="en-US" dirty="0" smtClean="0">
                <a:latin typeface="Courier New" charset="0"/>
                <a:ea typeface="Courier New" charset="0"/>
                <a:cs typeface="Courier New" charset="0"/>
              </a:rPr>
              <a:t>	phases ABCN;</a:t>
            </a:r>
          </a:p>
          <a:p>
            <a:r>
              <a:rPr lang="en-US" altLang="en-US" dirty="0" smtClean="0">
                <a:latin typeface="Courier New" charset="0"/>
                <a:ea typeface="Courier New" charset="0"/>
                <a:cs typeface="Courier New" charset="0"/>
              </a:rPr>
              <a:t>	name CAP1;</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pt_phase</a:t>
            </a:r>
            <a:r>
              <a:rPr lang="en-US" altLang="en-US" dirty="0" smtClean="0">
                <a:latin typeface="Courier New" charset="0"/>
                <a:ea typeface="Courier New" charset="0"/>
                <a:cs typeface="Courier New" charset="0"/>
              </a:rPr>
              <a:t> ABCN;</a:t>
            </a:r>
          </a:p>
          <a:p>
            <a:r>
              <a:rPr lang="en-US" altLang="en-US" dirty="0" smtClean="0">
                <a:latin typeface="Courier New" charset="0"/>
                <a:ea typeface="Courier New" charset="0"/>
                <a:cs typeface="Courier New" charset="0"/>
              </a:rPr>
              <a:t>	parent 675;</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phases_connected</a:t>
            </a:r>
            <a:r>
              <a:rPr lang="en-US" altLang="en-US" dirty="0" smtClean="0">
                <a:latin typeface="Courier New" charset="0"/>
                <a:ea typeface="Courier New" charset="0"/>
                <a:cs typeface="Courier New" charset="0"/>
              </a:rPr>
              <a:t> ABCN;</a:t>
            </a:r>
          </a:p>
          <a:p>
            <a:r>
              <a:rPr lang="en-US" altLang="en-US" dirty="0" smtClean="0">
                <a:latin typeface="Courier New" charset="0"/>
                <a:ea typeface="Courier New" charset="0"/>
                <a:cs typeface="Courier New" charset="0"/>
              </a:rPr>
              <a:t>	control VOLT;</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voltage_set_high</a:t>
            </a:r>
            <a:r>
              <a:rPr lang="en-US" altLang="en-US" dirty="0" smtClean="0">
                <a:latin typeface="Courier New" charset="0"/>
                <a:ea typeface="Courier New" charset="0"/>
                <a:cs typeface="Courier New" charset="0"/>
              </a:rPr>
              <a:t> 2700.0;</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voltage_set_low</a:t>
            </a:r>
            <a:r>
              <a:rPr lang="en-US" altLang="en-US" dirty="0" smtClean="0">
                <a:latin typeface="Courier New" charset="0"/>
                <a:ea typeface="Courier New" charset="0"/>
                <a:cs typeface="Courier New" charset="0"/>
              </a:rPr>
              <a:t> 2250.0;</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capacitor_A</a:t>
            </a:r>
            <a:r>
              <a:rPr lang="en-US" altLang="en-US" dirty="0" smtClean="0">
                <a:latin typeface="Courier New" charset="0"/>
                <a:ea typeface="Courier New" charset="0"/>
                <a:cs typeface="Courier New" charset="0"/>
              </a:rPr>
              <a:t> 0.10 </a:t>
            </a:r>
            <a:r>
              <a:rPr lang="en-US" altLang="en-US" dirty="0" err="1" smtClean="0">
                <a:latin typeface="Courier New" charset="0"/>
                <a:ea typeface="Courier New" charset="0"/>
                <a:cs typeface="Courier New" charset="0"/>
              </a:rPr>
              <a:t>MVAr</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capacitor_B</a:t>
            </a:r>
            <a:r>
              <a:rPr lang="en-US" altLang="en-US" dirty="0" smtClean="0">
                <a:latin typeface="Courier New" charset="0"/>
                <a:ea typeface="Courier New" charset="0"/>
                <a:cs typeface="Courier New" charset="0"/>
              </a:rPr>
              <a:t> 0.10 </a:t>
            </a:r>
            <a:r>
              <a:rPr lang="en-US" altLang="en-US" dirty="0" err="1" smtClean="0">
                <a:latin typeface="Courier New" charset="0"/>
                <a:ea typeface="Courier New" charset="0"/>
                <a:cs typeface="Courier New" charset="0"/>
              </a:rPr>
              <a:t>MVAr</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capacitor_C</a:t>
            </a:r>
            <a:r>
              <a:rPr lang="en-US" altLang="en-US" dirty="0" smtClean="0">
                <a:latin typeface="Courier New" charset="0"/>
                <a:ea typeface="Courier New" charset="0"/>
                <a:cs typeface="Courier New" charset="0"/>
              </a:rPr>
              <a:t> 0.10 </a:t>
            </a:r>
            <a:r>
              <a:rPr lang="en-US" altLang="en-US" dirty="0" err="1" smtClean="0">
                <a:latin typeface="Courier New" charset="0"/>
                <a:ea typeface="Courier New" charset="0"/>
                <a:cs typeface="Courier New" charset="0"/>
              </a:rPr>
              <a:t>MVAr</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control_level</a:t>
            </a:r>
            <a:r>
              <a:rPr lang="en-US" altLang="en-US" dirty="0" smtClean="0">
                <a:latin typeface="Courier New" charset="0"/>
                <a:ea typeface="Courier New" charset="0"/>
                <a:cs typeface="Courier New" charset="0"/>
              </a:rPr>
              <a:t> INDIVIDUAL;</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time_delay</a:t>
            </a:r>
            <a:r>
              <a:rPr lang="en-US" altLang="en-US" dirty="0" smtClean="0">
                <a:latin typeface="Courier New" charset="0"/>
                <a:ea typeface="Courier New" charset="0"/>
                <a:cs typeface="Courier New" charset="0"/>
              </a:rPr>
              <a:t> 300.0;	</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dwell_time</a:t>
            </a:r>
            <a:r>
              <a:rPr lang="en-US" altLang="en-US" dirty="0" smtClean="0">
                <a:latin typeface="Courier New" charset="0"/>
                <a:ea typeface="Courier New" charset="0"/>
                <a:cs typeface="Courier New" charset="0"/>
              </a:rPr>
              <a:t> 0.0;</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switchA</a:t>
            </a:r>
            <a:r>
              <a:rPr lang="en-US" altLang="en-US" dirty="0" smtClean="0">
                <a:latin typeface="Courier New" charset="0"/>
                <a:ea typeface="Courier New" charset="0"/>
                <a:cs typeface="Courier New" charset="0"/>
              </a:rPr>
              <a:t> CLOSED;	</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switchB</a:t>
            </a:r>
            <a:r>
              <a:rPr lang="en-US" altLang="en-US" dirty="0" smtClean="0">
                <a:latin typeface="Courier New" charset="0"/>
                <a:ea typeface="Courier New" charset="0"/>
                <a:cs typeface="Courier New" charset="0"/>
              </a:rPr>
              <a:t> CLOSED;</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switchC</a:t>
            </a:r>
            <a:r>
              <a:rPr lang="en-US" altLang="en-US" dirty="0" smtClean="0">
                <a:latin typeface="Courier New" charset="0"/>
                <a:ea typeface="Courier New" charset="0"/>
                <a:cs typeface="Courier New" charset="0"/>
              </a:rPr>
              <a:t> CLOSED;</a:t>
            </a:r>
          </a:p>
          <a:p>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nominal_voltage</a:t>
            </a:r>
            <a:r>
              <a:rPr lang="en-US" altLang="en-US" dirty="0" smtClean="0">
                <a:latin typeface="Courier New" charset="0"/>
                <a:ea typeface="Courier New" charset="0"/>
                <a:cs typeface="Courier New" charset="0"/>
              </a:rPr>
              <a:t> 2401.7771;</a:t>
            </a:r>
          </a:p>
          <a:p>
            <a:r>
              <a:rPr lang="en-US" altLang="en-US" dirty="0" smtClean="0">
                <a:latin typeface="Courier New" charset="0"/>
                <a:ea typeface="Courier New" charset="0"/>
                <a:cs typeface="Courier New" charset="0"/>
              </a:rPr>
              <a:t>}</a:t>
            </a:r>
            <a:endParaRPr lang="en-US" altLang="en-US" dirty="0">
              <a:latin typeface="Courier New" charset="0"/>
              <a:ea typeface="Courier New" charset="0"/>
              <a:cs typeface="Courier New" charset="0"/>
            </a:endParaRPr>
          </a:p>
        </p:txBody>
      </p:sp>
      <p:sp>
        <p:nvSpPr>
          <p:cNvPr id="11" name="Text Placeholder 10"/>
          <p:cNvSpPr>
            <a:spLocks noGrp="1"/>
          </p:cNvSpPr>
          <p:nvPr>
            <p:ph type="body" sz="quarter" idx="3"/>
          </p:nvPr>
        </p:nvSpPr>
        <p:spPr/>
        <p:txBody>
          <a:bodyPr/>
          <a:lstStyle/>
          <a:p>
            <a:endParaRPr lang="en-US"/>
          </a:p>
        </p:txBody>
      </p:sp>
      <p:sp>
        <p:nvSpPr>
          <p:cNvPr id="25605" name="Content Placeholder 3"/>
          <p:cNvSpPr>
            <a:spLocks noGrp="1"/>
          </p:cNvSpPr>
          <p:nvPr>
            <p:ph sz="quarter" idx="4"/>
          </p:nvPr>
        </p:nvSpPr>
        <p:spPr/>
        <p:txBody>
          <a:bodyPr>
            <a:normAutofit fontScale="85000" lnSpcReduction="10000"/>
          </a:bodyPr>
          <a:lstStyle/>
          <a:p>
            <a:pPr lvl="1"/>
            <a:r>
              <a:rPr lang="en-US" altLang="en-US" dirty="0" smtClean="0"/>
              <a:t>Control modes available:</a:t>
            </a:r>
            <a:br>
              <a:rPr lang="en-US" altLang="en-US" dirty="0" smtClean="0"/>
            </a:br>
            <a:r>
              <a:rPr lang="en-US" altLang="en-US" b="1" dirty="0" smtClean="0">
                <a:latin typeface="Courier New" charset="0"/>
                <a:ea typeface="Courier New" charset="0"/>
                <a:cs typeface="Courier New" charset="0"/>
              </a:rPr>
              <a:t>MANUAL</a:t>
            </a:r>
            <a:r>
              <a:rPr lang="en-US" altLang="en-US" dirty="0" smtClean="0"/>
              <a:t>, </a:t>
            </a:r>
            <a:r>
              <a:rPr lang="en-US" altLang="en-US" b="1" dirty="0" smtClean="0">
                <a:latin typeface="Courier New" charset="0"/>
                <a:ea typeface="Courier New" charset="0"/>
                <a:cs typeface="Courier New" charset="0"/>
              </a:rPr>
              <a:t>VOLT</a:t>
            </a:r>
            <a:r>
              <a:rPr lang="en-US" altLang="en-US" dirty="0" smtClean="0"/>
              <a:t>, </a:t>
            </a:r>
            <a:r>
              <a:rPr lang="en-US" altLang="en-US" b="1" dirty="0" smtClean="0">
                <a:latin typeface="Courier New" charset="0"/>
                <a:ea typeface="Courier New" charset="0"/>
                <a:cs typeface="Courier New" charset="0"/>
              </a:rPr>
              <a:t>VAR</a:t>
            </a:r>
            <a:r>
              <a:rPr lang="en-US" altLang="en-US" dirty="0" smtClean="0"/>
              <a:t>, </a:t>
            </a:r>
            <a:r>
              <a:rPr lang="en-US" altLang="en-US" b="1" dirty="0" smtClean="0">
                <a:latin typeface="Courier New" charset="0"/>
                <a:ea typeface="Courier New" charset="0"/>
                <a:cs typeface="Courier New" charset="0"/>
              </a:rPr>
              <a:t>VARVOLT</a:t>
            </a:r>
            <a:r>
              <a:rPr lang="en-US" altLang="en-US" b="1" dirty="0" smtClean="0"/>
              <a:t> </a:t>
            </a:r>
            <a:r>
              <a:rPr lang="en-US" altLang="en-US" dirty="0" smtClean="0"/>
              <a:t>and </a:t>
            </a:r>
            <a:r>
              <a:rPr lang="en-US" altLang="en-US" b="1" dirty="0" smtClean="0">
                <a:latin typeface="Courier New" charset="0"/>
                <a:ea typeface="Courier New" charset="0"/>
                <a:cs typeface="Courier New" charset="0"/>
              </a:rPr>
              <a:t>CURRENT</a:t>
            </a:r>
          </a:p>
          <a:p>
            <a:pPr lvl="1"/>
            <a:r>
              <a:rPr lang="en-US" altLang="en-US" b="1" dirty="0" err="1" smtClean="0">
                <a:latin typeface="Courier New" charset="0"/>
                <a:ea typeface="Courier New" charset="0"/>
                <a:cs typeface="Courier New" charset="0"/>
              </a:rPr>
              <a:t>pt_phase</a:t>
            </a:r>
            <a:r>
              <a:rPr lang="en-US" altLang="en-US" b="1" dirty="0" smtClean="0"/>
              <a:t> </a:t>
            </a:r>
            <a:r>
              <a:rPr lang="en-US" altLang="en-US" dirty="0" smtClean="0"/>
              <a:t>determines the phases to monitor for controls</a:t>
            </a:r>
          </a:p>
          <a:p>
            <a:pPr lvl="1"/>
            <a:r>
              <a:rPr lang="en-US" altLang="en-US" b="1" dirty="0" err="1" smtClean="0">
                <a:latin typeface="Courier New" charset="0"/>
                <a:ea typeface="Courier New" charset="0"/>
                <a:cs typeface="Courier New" charset="0"/>
              </a:rPr>
              <a:t>nominal_voltage</a:t>
            </a:r>
            <a:r>
              <a:rPr lang="en-US" altLang="en-US" dirty="0" smtClean="0"/>
              <a:t> determines the impedance value</a:t>
            </a:r>
          </a:p>
          <a:p>
            <a:pPr lvl="1"/>
            <a:r>
              <a:rPr lang="en-US" altLang="en-US" b="1" dirty="0" err="1" smtClean="0">
                <a:latin typeface="Courier New" charset="0"/>
                <a:ea typeface="Courier New" charset="0"/>
                <a:cs typeface="Courier New" charset="0"/>
              </a:rPr>
              <a:t>control_level</a:t>
            </a:r>
            <a:r>
              <a:rPr lang="en-US" altLang="en-US" dirty="0" smtClean="0"/>
              <a:t> may also be </a:t>
            </a:r>
            <a:r>
              <a:rPr lang="en-US" altLang="en-US" b="1" dirty="0" smtClean="0">
                <a:latin typeface="Courier New" charset="0"/>
                <a:ea typeface="Courier New" charset="0"/>
                <a:cs typeface="Courier New" charset="0"/>
              </a:rPr>
              <a:t>BANK</a:t>
            </a:r>
          </a:p>
          <a:p>
            <a:pPr lvl="1"/>
            <a:r>
              <a:rPr lang="en-US" altLang="en-US" b="1" dirty="0" err="1" smtClean="0">
                <a:latin typeface="Courier New" charset="0"/>
                <a:ea typeface="Courier New" charset="0"/>
                <a:cs typeface="Courier New" charset="0"/>
              </a:rPr>
              <a:t>lockout_time</a:t>
            </a:r>
            <a:r>
              <a:rPr lang="en-US" altLang="en-US" dirty="0" smtClean="0"/>
              <a:t> allows minimum time between control operations</a:t>
            </a:r>
          </a:p>
          <a:p>
            <a:pPr lvl="1"/>
            <a:r>
              <a:rPr lang="en-US" altLang="en-US" b="1" dirty="0" err="1" smtClean="0">
                <a:latin typeface="Courier New" charset="0"/>
                <a:ea typeface="Courier New" charset="0"/>
                <a:cs typeface="Courier New" charset="0"/>
              </a:rPr>
              <a:t>remote_sense</a:t>
            </a:r>
            <a:r>
              <a:rPr lang="en-US" altLang="en-US" dirty="0" smtClean="0"/>
              <a:t>/</a:t>
            </a:r>
            <a:r>
              <a:rPr lang="en-US" altLang="en-US" b="1" dirty="0" err="1" smtClean="0">
                <a:latin typeface="Courier New" charset="0"/>
                <a:ea typeface="Courier New" charset="0"/>
                <a:cs typeface="Courier New" charset="0"/>
              </a:rPr>
              <a:t>remote_sense_B</a:t>
            </a:r>
            <a:r>
              <a:rPr lang="en-US" altLang="en-US" dirty="0" smtClean="0"/>
              <a:t> may be used for remote sensing operations</a:t>
            </a:r>
            <a:endParaRPr lang="en-US" altLang="en-US" dirty="0"/>
          </a:p>
        </p:txBody>
      </p:sp>
    </p:spTree>
    <p:extLst>
      <p:ext uri="{BB962C8B-B14F-4D97-AF65-F5344CB8AC3E}">
        <p14:creationId xmlns:p14="http://schemas.microsoft.com/office/powerpoint/2010/main" val="1952773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End Use Load Modeling</a:t>
            </a:r>
            <a:endParaRPr lang="en-US" altLang="en-US"/>
          </a:p>
        </p:txBody>
      </p:sp>
      <p:sp>
        <p:nvSpPr>
          <p:cNvPr id="3" name="Content Placeholder 2"/>
          <p:cNvSpPr>
            <a:spLocks noGrp="1"/>
          </p:cNvSpPr>
          <p:nvPr>
            <p:ph idx="14"/>
          </p:nvPr>
        </p:nvSpPr>
        <p:spPr>
          <a:xfrm>
            <a:off x="457200" y="1243013"/>
            <a:ext cx="8108950" cy="5065712"/>
          </a:xfrm>
        </p:spPr>
        <p:txBody>
          <a:bodyPr/>
          <a:lstStyle/>
          <a:p>
            <a:r>
              <a:rPr lang="en-US" dirty="0" smtClean="0"/>
              <a:t>End use loads can be modeled in a variety of ways depending on the purpose.</a:t>
            </a:r>
          </a:p>
          <a:p>
            <a:pPr lvl="1"/>
            <a:r>
              <a:rPr lang="en-US" dirty="0" smtClean="0"/>
              <a:t>Time-invariant load models (ZIP models)</a:t>
            </a:r>
          </a:p>
          <a:p>
            <a:pPr lvl="1"/>
            <a:r>
              <a:rPr lang="en-US" dirty="0" smtClean="0"/>
              <a:t>Time-variant load models</a:t>
            </a:r>
          </a:p>
          <a:p>
            <a:pPr lvl="1"/>
            <a:r>
              <a:rPr lang="en-US" dirty="0" smtClean="0"/>
              <a:t>Physical/performance load models (motor/power electronics)</a:t>
            </a:r>
          </a:p>
          <a:p>
            <a:pPr lvl="1"/>
            <a:r>
              <a:rPr lang="en-US" dirty="0" smtClean="0"/>
              <a:t>Multi-state/control response load models</a:t>
            </a:r>
          </a:p>
          <a:p>
            <a:pPr lvl="1"/>
            <a:r>
              <a:rPr lang="en-US" dirty="0" smtClean="0"/>
              <a:t>Dynamic response models (</a:t>
            </a:r>
            <a:r>
              <a:rPr lang="en-US" dirty="0" err="1" smtClean="0"/>
              <a:t>Deltamode</a:t>
            </a:r>
            <a:r>
              <a:rPr lang="en-US" dirty="0" smtClean="0"/>
              <a:t>)</a:t>
            </a:r>
          </a:p>
          <a:p>
            <a:endParaRPr lang="en-US" dirty="0"/>
          </a:p>
          <a:p>
            <a:r>
              <a:rPr lang="en-US" dirty="0" smtClean="0"/>
              <a:t>Note</a:t>
            </a:r>
            <a:r>
              <a:rPr lang="en-US" dirty="0"/>
              <a:t>: Most of the loads in </a:t>
            </a:r>
            <a:r>
              <a:rPr lang="en-US" dirty="0" err="1"/>
              <a:t>GridLAB</a:t>
            </a:r>
            <a:r>
              <a:rPr lang="en-US" dirty="0"/>
              <a:t>-D are represented in the residential module, but the basic theory is described here.</a:t>
            </a:r>
          </a:p>
          <a:p>
            <a:pPr lvl="1"/>
            <a:endParaRPr lang="en-US" dirty="0" smtClean="0"/>
          </a:p>
          <a:p>
            <a:endParaRPr lang="en-US" dirty="0"/>
          </a:p>
        </p:txBody>
      </p:sp>
    </p:spTree>
    <p:extLst>
      <p:ext uri="{BB962C8B-B14F-4D97-AF65-F5344CB8AC3E}">
        <p14:creationId xmlns:p14="http://schemas.microsoft.com/office/powerpoint/2010/main" val="26945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Time-invariant load models</a:t>
            </a:r>
            <a:endParaRPr lang="en-US" altLang="en-US"/>
          </a:p>
        </p:txBody>
      </p:sp>
      <p:sp>
        <p:nvSpPr>
          <p:cNvPr id="27651" name="Content Placeholder 2"/>
          <p:cNvSpPr>
            <a:spLocks noGrp="1"/>
          </p:cNvSpPr>
          <p:nvPr>
            <p:ph idx="14"/>
          </p:nvPr>
        </p:nvSpPr>
        <p:spPr>
          <a:xfrm>
            <a:off x="457200" y="1243013"/>
            <a:ext cx="8108950" cy="5065712"/>
          </a:xfrm>
        </p:spPr>
        <p:txBody>
          <a:bodyPr/>
          <a:lstStyle/>
          <a:p>
            <a:r>
              <a:rPr lang="en-US" altLang="en-US" dirty="0" smtClean="0"/>
              <a:t>Used for static power flow solution</a:t>
            </a:r>
          </a:p>
          <a:p>
            <a:pPr lvl="1"/>
            <a:r>
              <a:rPr lang="en-US" altLang="en-US" dirty="0" smtClean="0"/>
              <a:t>Used for capacity planning: peak load is examined</a:t>
            </a:r>
          </a:p>
          <a:p>
            <a:pPr lvl="1"/>
            <a:r>
              <a:rPr lang="en-US" altLang="en-US" dirty="0" smtClean="0"/>
              <a:t>Traditional ZIP load model</a:t>
            </a:r>
          </a:p>
          <a:p>
            <a:endParaRPr lang="en-US" alt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569595563"/>
              </p:ext>
            </p:extLst>
          </p:nvPr>
        </p:nvGraphicFramePr>
        <p:xfrm>
          <a:off x="1576387" y="4500161"/>
          <a:ext cx="5591175" cy="766763"/>
        </p:xfrm>
        <a:graphic>
          <a:graphicData uri="http://schemas.openxmlformats.org/presentationml/2006/ole">
            <mc:AlternateContent xmlns:mc="http://schemas.openxmlformats.org/markup-compatibility/2006">
              <mc:Choice xmlns:v="urn:schemas-microsoft-com:vml" Requires="v">
                <p:oleObj spid="_x0000_s29851" name="Equation" r:id="rId3" imgW="4076700" imgH="558800" progId="Equation.3">
                  <p:embed/>
                </p:oleObj>
              </mc:Choice>
              <mc:Fallback>
                <p:oleObj name="Equation" r:id="rId3" imgW="4076700" imgH="558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387" y="4500161"/>
                        <a:ext cx="559117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858012662"/>
              </p:ext>
            </p:extLst>
          </p:nvPr>
        </p:nvGraphicFramePr>
        <p:xfrm>
          <a:off x="1566862" y="5384399"/>
          <a:ext cx="5538788" cy="766762"/>
        </p:xfrm>
        <a:graphic>
          <a:graphicData uri="http://schemas.openxmlformats.org/presentationml/2006/ole">
            <mc:AlternateContent xmlns:mc="http://schemas.openxmlformats.org/markup-compatibility/2006">
              <mc:Choice xmlns:v="urn:schemas-microsoft-com:vml" Requires="v">
                <p:oleObj spid="_x0000_s29852" name="Equation" r:id="rId5" imgW="4038600" imgH="558800" progId="Equation.3">
                  <p:embed/>
                </p:oleObj>
              </mc:Choice>
              <mc:Fallback>
                <p:oleObj name="Equation" r:id="rId5" imgW="4038600" imgH="558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862" y="5384399"/>
                        <a:ext cx="5538788"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059099207"/>
              </p:ext>
            </p:extLst>
          </p:nvPr>
        </p:nvGraphicFramePr>
        <p:xfrm>
          <a:off x="3548062" y="6330549"/>
          <a:ext cx="1393825" cy="314325"/>
        </p:xfrm>
        <a:graphic>
          <a:graphicData uri="http://schemas.openxmlformats.org/presentationml/2006/ole">
            <mc:AlternateContent xmlns:mc="http://schemas.openxmlformats.org/markup-compatibility/2006">
              <mc:Choice xmlns:v="urn:schemas-microsoft-com:vml" Requires="v">
                <p:oleObj spid="_x0000_s29853" name="Equation" r:id="rId7" imgW="1016000" imgH="228600" progId="Equation.3">
                  <p:embed/>
                </p:oleObj>
              </mc:Choice>
              <mc:Fallback>
                <p:oleObj name="Equation" r:id="rId7" imgW="10160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062" y="6330549"/>
                        <a:ext cx="13938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163376052"/>
              </p:ext>
            </p:extLst>
          </p:nvPr>
        </p:nvGraphicFramePr>
        <p:xfrm>
          <a:off x="2175668" y="2692122"/>
          <a:ext cx="4138612" cy="1836738"/>
        </p:xfrm>
        <a:graphic>
          <a:graphicData uri="http://schemas.openxmlformats.org/presentationml/2006/ole">
            <mc:AlternateContent xmlns:mc="http://schemas.openxmlformats.org/markup-compatibility/2006">
              <mc:Choice xmlns:v="urn:schemas-microsoft-com:vml" Requires="v">
                <p:oleObj spid="_x0000_s29854" name="Visio" r:id="rId9" imgW="2955445" imgH="1309051" progId="Visio.Drawing.11">
                  <p:embed/>
                </p:oleObj>
              </mc:Choice>
              <mc:Fallback>
                <p:oleObj name="Visio" r:id="rId9" imgW="2955445" imgH="1309051"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5668" y="2692122"/>
                        <a:ext cx="4138612" cy="18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92454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ZIP Load Model for 13W CFL</a:t>
            </a:r>
            <a:endParaRPr lang="en-US" altLang="en-US"/>
          </a:p>
        </p:txBody>
      </p:sp>
      <p:sp>
        <p:nvSpPr>
          <p:cNvPr id="19459" name="Footer Placeholder 3"/>
          <p:cNvSpPr>
            <a:spLocks noGrp="1"/>
          </p:cNvSpPr>
          <p:nvPr>
            <p:ph type="ftr" sz="quarter" idx="11"/>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0CAD1CA6-5F25-D246-8F33-1C0B0A4BDB02}" type="slidenum">
              <a:rPr lang="en-US" altLang="en-US" smtClean="0"/>
              <a:pPr/>
              <a:t>25</a:t>
            </a:fld>
            <a:r>
              <a:rPr lang="en-US" altLang="en-US" smtClean="0"/>
              <a:t> </a:t>
            </a:r>
            <a:endParaRPr lang="en-US" altLang="en-US"/>
          </a:p>
        </p:txBody>
      </p:sp>
      <p:grpSp>
        <p:nvGrpSpPr>
          <p:cNvPr id="29700" name="Group 26"/>
          <p:cNvGrpSpPr>
            <a:grpSpLocks/>
          </p:cNvGrpSpPr>
          <p:nvPr/>
        </p:nvGrpSpPr>
        <p:grpSpPr bwMode="auto">
          <a:xfrm>
            <a:off x="5273675" y="3573463"/>
            <a:ext cx="577850" cy="350837"/>
            <a:chOff x="3646" y="1958"/>
            <a:chExt cx="910" cy="553"/>
          </a:xfrm>
        </p:grpSpPr>
        <p:sp>
          <p:nvSpPr>
            <p:cNvPr id="29731" name="Rectangle 27"/>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29732"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 y="1964"/>
              <a:ext cx="90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3" name="Rectangle 29"/>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grpSp>
      <p:graphicFrame>
        <p:nvGraphicFramePr>
          <p:cNvPr id="10" name="Table 9"/>
          <p:cNvGraphicFramePr>
            <a:graphicFrameLocks noGrp="1"/>
          </p:cNvGraphicFramePr>
          <p:nvPr>
            <p:extLst>
              <p:ext uri="{D42A27DB-BD31-4B8C-83A1-F6EECF244321}">
                <p14:modId xmlns:p14="http://schemas.microsoft.com/office/powerpoint/2010/main" val="1582250203"/>
              </p:ext>
            </p:extLst>
          </p:nvPr>
        </p:nvGraphicFramePr>
        <p:xfrm>
          <a:off x="760411" y="4419600"/>
          <a:ext cx="7920038" cy="1752600"/>
        </p:xfrm>
        <a:graphic>
          <a:graphicData uri="http://schemas.openxmlformats.org/drawingml/2006/table">
            <a:tbl>
              <a:tblPr/>
              <a:tblGrid>
                <a:gridCol w="2064371"/>
                <a:gridCol w="1203388"/>
                <a:gridCol w="1009855"/>
                <a:gridCol w="1200908"/>
                <a:gridCol w="853538"/>
                <a:gridCol w="734440"/>
                <a:gridCol w="853538"/>
              </a:tblGrid>
              <a:tr h="584200">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Calibri" charset="0"/>
                        <a:ea typeface="Times New Roman" charset="0"/>
                        <a:cs typeface="Times New Roman" charset="0"/>
                      </a:endParaRPr>
                    </a:p>
                  </a:txBody>
                  <a:tcPr marL="68580" marR="68580" marT="0" marB="0" anchor="b"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gridSpan="6">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charset="0"/>
                          <a:ea typeface="Times New Roman" charset="0"/>
                          <a:cs typeface="Times New Roman" charset="0"/>
                        </a:rPr>
                        <a:t>ZIP Values</a:t>
                      </a:r>
                      <a:endParaRPr kumimoji="0" lang="en-US" altLang="en-US" sz="2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84200">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Calibri" charset="0"/>
                        <a:ea typeface="Times New Roman" charset="0"/>
                        <a:cs typeface="Times New Roman" charset="0"/>
                      </a:endParaRPr>
                    </a:p>
                  </a:txBody>
                  <a:tcPr marL="68580" marR="68580" marT="0"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charset="0"/>
                          <a:ea typeface="Times New Roman" charset="0"/>
                          <a:cs typeface="Times New Roman" charset="0"/>
                        </a:rPr>
                        <a:t>Z_%</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charset="0"/>
                          <a:ea typeface="Times New Roman" charset="0"/>
                          <a:cs typeface="Times New Roman" charset="0"/>
                        </a:rPr>
                        <a:t>I_%</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charset="0"/>
                          <a:ea typeface="Times New Roman" charset="0"/>
                          <a:cs typeface="Times New Roman" charset="0"/>
                        </a:rPr>
                        <a:t>P_%</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Times New Roman" charset="0"/>
                          <a:ea typeface="Times New Roman" charset="0"/>
                          <a:cs typeface="Times New Roman" charset="0"/>
                        </a:rPr>
                        <a:t>Z_pf</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Times New Roman" charset="0"/>
                          <a:ea typeface="Times New Roman" charset="0"/>
                          <a:cs typeface="Times New Roman" charset="0"/>
                        </a:rPr>
                        <a:t>I_pf</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Times New Roman" charset="0"/>
                          <a:ea typeface="Times New Roman" charset="0"/>
                          <a:cs typeface="Times New Roman" charset="0"/>
                        </a:rPr>
                        <a:t>P_pf</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r>
              <a:tr h="584200">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charset="0"/>
                          <a:ea typeface="Times New Roman" charset="0"/>
                          <a:cs typeface="Times New Roman" charset="0"/>
                        </a:rPr>
                        <a:t>CFL-13W</a:t>
                      </a:r>
                      <a:endParaRPr kumimoji="0" lang="en-US" altLang="en-US" sz="2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8D8D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charset="0"/>
                          <a:ea typeface="Times New Roman" charset="0"/>
                          <a:cs typeface="Times New Roman" charset="0"/>
                        </a:rPr>
                        <a:t>40.85%</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charset="0"/>
                          <a:ea typeface="Times New Roman" charset="0"/>
                          <a:cs typeface="Times New Roman" charset="0"/>
                        </a:rPr>
                        <a:t>0.67%</a:t>
                      </a:r>
                      <a:endParaRPr kumimoji="0" lang="en-US" altLang="en-US" sz="2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charset="0"/>
                          <a:ea typeface="Times New Roman" charset="0"/>
                          <a:cs typeface="Times New Roman" charset="0"/>
                        </a:rPr>
                        <a:t>58.49%</a:t>
                      </a:r>
                      <a:endParaRPr kumimoji="0" lang="en-US" altLang="en-US" sz="2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charset="0"/>
                          <a:ea typeface="Times New Roman" charset="0"/>
                          <a:cs typeface="Times New Roman" charset="0"/>
                        </a:rPr>
                        <a:t>-0.88</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charset="0"/>
                          <a:ea typeface="Times New Roman" charset="0"/>
                          <a:cs typeface="Times New Roman" charset="0"/>
                        </a:rPr>
                        <a:t>0.42</a:t>
                      </a:r>
                      <a:endParaRPr kumimoji="0" lang="en-US" altLang="en-US" sz="2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charset="0"/>
                          <a:ea typeface="Times New Roman" charset="0"/>
                          <a:cs typeface="Times New Roman" charset="0"/>
                        </a:rPr>
                        <a:t>-0.78</a:t>
                      </a:r>
                      <a:endParaRPr kumimoji="0" lang="en-US" altLang="en-US" sz="2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973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1874838"/>
            <a:ext cx="7920037"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7331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Time-variant load models</a:t>
            </a:r>
            <a:endParaRPr lang="en-US" altLang="en-US"/>
          </a:p>
        </p:txBody>
      </p:sp>
      <p:sp>
        <p:nvSpPr>
          <p:cNvPr id="3" name="Content Placeholder 2"/>
          <p:cNvSpPr>
            <a:spLocks noGrp="1"/>
          </p:cNvSpPr>
          <p:nvPr>
            <p:ph idx="14"/>
          </p:nvPr>
        </p:nvSpPr>
        <p:spPr>
          <a:xfrm>
            <a:off x="457200" y="1243013"/>
            <a:ext cx="8108950" cy="5065712"/>
          </a:xfrm>
        </p:spPr>
        <p:txBody>
          <a:bodyPr/>
          <a:lstStyle/>
          <a:p>
            <a:r>
              <a:rPr lang="en-US" dirty="0" smtClean="0"/>
              <a:t>Often referred to as load profiles or load shapes</a:t>
            </a:r>
            <a:endParaRPr lang="en-US" dirty="0"/>
          </a:p>
          <a:p>
            <a:pPr lvl="1"/>
            <a:r>
              <a:rPr lang="en-US" dirty="0" smtClean="0"/>
              <a:t>Can be power or ZIP values that change with time</a:t>
            </a:r>
          </a:p>
          <a:p>
            <a:pPr lvl="1"/>
            <a:r>
              <a:rPr lang="en-US" dirty="0" smtClean="0"/>
              <a:t>Often comes from measured data with </a:t>
            </a:r>
            <a:r>
              <a:rPr lang="en-US" u="sng" dirty="0" smtClean="0"/>
              <a:t>aggregated</a:t>
            </a:r>
            <a:r>
              <a:rPr lang="en-US" dirty="0" smtClean="0"/>
              <a:t> value</a:t>
            </a:r>
          </a:p>
          <a:p>
            <a:endParaRPr lang="en-US" dirty="0" smtClean="0"/>
          </a:p>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084763"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368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smtClean="0"/>
              <a:t>ZIP Load Code</a:t>
            </a:r>
            <a:endParaRPr lang="en-US" altLang="en-US" dirty="0"/>
          </a:p>
        </p:txBody>
      </p:sp>
      <p:sp>
        <p:nvSpPr>
          <p:cNvPr id="32771" name="Text Placeholder 4"/>
          <p:cNvSpPr>
            <a:spLocks noGrp="1"/>
          </p:cNvSpPr>
          <p:nvPr>
            <p:ph type="body" idx="1"/>
          </p:nvPr>
        </p:nvSpPr>
        <p:spPr/>
        <p:txBody>
          <a:bodyPr/>
          <a:lstStyle/>
          <a:p>
            <a:r>
              <a:rPr lang="en-US" altLang="en-US" smtClean="0"/>
              <a:t>Object Code</a:t>
            </a:r>
            <a:endParaRPr lang="en-US" altLang="en-US"/>
          </a:p>
        </p:txBody>
      </p:sp>
      <p:sp>
        <p:nvSpPr>
          <p:cNvPr id="32772" name="Content Placeholder 2"/>
          <p:cNvSpPr>
            <a:spLocks noGrp="1"/>
          </p:cNvSpPr>
          <p:nvPr>
            <p:ph sz="half" idx="2"/>
          </p:nvPr>
        </p:nvSpPr>
        <p:spPr/>
        <p:txBody>
          <a:bodyPr>
            <a:normAutofit/>
          </a:bodyPr>
          <a:lstStyle/>
          <a:p>
            <a:pPr>
              <a:lnSpc>
                <a:spcPct val="100000"/>
              </a:lnSpc>
            </a:pPr>
            <a:r>
              <a:rPr lang="en-US" altLang="en-US" sz="1200" dirty="0" smtClean="0">
                <a:latin typeface="Courier New" charset="0"/>
                <a:ea typeface="Courier New" charset="0"/>
                <a:cs typeface="Courier New" charset="0"/>
              </a:rPr>
              <a:t>object </a:t>
            </a:r>
            <a:r>
              <a:rPr lang="en-US" altLang="en-US" sz="1200" dirty="0" err="1" smtClean="0">
                <a:latin typeface="Courier New" charset="0"/>
                <a:ea typeface="Courier New" charset="0"/>
                <a:cs typeface="Courier New" charset="0"/>
              </a:rPr>
              <a:t>ZIPload</a:t>
            </a:r>
            <a:r>
              <a:rPr lang="en-US" altLang="en-US" sz="1200" dirty="0" smtClean="0">
                <a:latin typeface="Courier New" charset="0"/>
                <a:ea typeface="Courier New" charset="0"/>
                <a:cs typeface="Courier New" charset="0"/>
              </a:rPr>
              <a:t> {             </a:t>
            </a:r>
          </a:p>
          <a:p>
            <a:pPr>
              <a:lnSpc>
                <a:spcPct val="100000"/>
              </a:lnSpc>
            </a:pP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groupid</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plugload</a:t>
            </a:r>
            <a:r>
              <a:rPr lang="en-US" altLang="en-US" sz="1200" dirty="0" smtClean="0">
                <a:latin typeface="Courier New" charset="0"/>
                <a:ea typeface="Courier New" charset="0"/>
                <a:cs typeface="Courier New" charset="0"/>
              </a:rPr>
              <a:t>;              </a:t>
            </a:r>
          </a:p>
          <a:p>
            <a:pPr>
              <a:lnSpc>
                <a:spcPct val="100000"/>
              </a:lnSpc>
            </a:pP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base_power</a:t>
            </a:r>
            <a:r>
              <a:rPr lang="en-US" altLang="en-US" sz="1200" dirty="0" smtClean="0">
                <a:latin typeface="Courier New" charset="0"/>
                <a:ea typeface="Courier New" charset="0"/>
                <a:cs typeface="Courier New" charset="0"/>
              </a:rPr>
              <a:t> plug1*2.828958;</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power_fraction</a:t>
            </a:r>
            <a:r>
              <a:rPr lang="en-US" altLang="en-US" sz="1200" dirty="0" smtClean="0">
                <a:latin typeface="Courier New" charset="0"/>
                <a:ea typeface="Courier New" charset="0"/>
                <a:cs typeface="Courier New" charset="0"/>
              </a:rPr>
              <a:t> 0.100000;</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impedance_fraction</a:t>
            </a:r>
            <a:r>
              <a:rPr lang="en-US" altLang="en-US" sz="1200" dirty="0" smtClean="0">
                <a:latin typeface="Courier New" charset="0"/>
                <a:ea typeface="Courier New" charset="0"/>
                <a:cs typeface="Courier New" charset="0"/>
              </a:rPr>
              <a:t> 0.800000;</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current_fraction</a:t>
            </a:r>
            <a:r>
              <a:rPr lang="en-US" altLang="en-US" sz="1200" dirty="0" smtClean="0">
                <a:latin typeface="Courier New" charset="0"/>
                <a:ea typeface="Courier New" charset="0"/>
                <a:cs typeface="Courier New" charset="0"/>
              </a:rPr>
              <a:t> 0.100000;</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power_pf</a:t>
            </a:r>
            <a:r>
              <a:rPr lang="en-US" altLang="en-US" sz="1200" dirty="0" smtClean="0">
                <a:latin typeface="Courier New" charset="0"/>
                <a:ea typeface="Courier New" charset="0"/>
                <a:cs typeface="Courier New" charset="0"/>
              </a:rPr>
              <a:t> 0.950000;</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current_pf</a:t>
            </a:r>
            <a:r>
              <a:rPr lang="en-US" altLang="en-US" sz="1200" dirty="0" smtClean="0">
                <a:latin typeface="Courier New" charset="0"/>
                <a:ea typeface="Courier New" charset="0"/>
                <a:cs typeface="Courier New" charset="0"/>
              </a:rPr>
              <a:t> 0.950000;</a:t>
            </a:r>
          </a:p>
          <a:p>
            <a:pPr>
              <a:lnSpc>
                <a:spcPct val="100000"/>
              </a:lnSpc>
            </a:pPr>
            <a:r>
              <a:rPr lang="en-US" altLang="en-US" sz="1200" dirty="0">
                <a:latin typeface="Courier New" charset="0"/>
                <a:ea typeface="Courier New" charset="0"/>
                <a:cs typeface="Courier New" charset="0"/>
              </a:rPr>
              <a:t> </a:t>
            </a:r>
            <a:r>
              <a:rPr lang="en-US" altLang="en-US" sz="1200" dirty="0" smtClean="0">
                <a:latin typeface="Courier New" charset="0"/>
                <a:ea typeface="Courier New" charset="0"/>
                <a:cs typeface="Courier New" charset="0"/>
              </a:rPr>
              <a:t>     </a:t>
            </a:r>
            <a:r>
              <a:rPr lang="en-US" altLang="en-US" sz="1200" dirty="0" err="1" smtClean="0">
                <a:latin typeface="Courier New" charset="0"/>
                <a:ea typeface="Courier New" charset="0"/>
                <a:cs typeface="Courier New" charset="0"/>
              </a:rPr>
              <a:t>impedance_pf</a:t>
            </a:r>
            <a:r>
              <a:rPr lang="en-US" altLang="en-US" sz="1200" dirty="0" smtClean="0">
                <a:latin typeface="Courier New" charset="0"/>
                <a:ea typeface="Courier New" charset="0"/>
                <a:cs typeface="Courier New" charset="0"/>
              </a:rPr>
              <a:t> 0.950000;       </a:t>
            </a:r>
          </a:p>
          <a:p>
            <a:pPr>
              <a:lnSpc>
                <a:spcPct val="100000"/>
              </a:lnSpc>
            </a:pPr>
            <a:r>
              <a:rPr lang="en-US" altLang="en-US" sz="1200" dirty="0" smtClean="0">
                <a:latin typeface="Courier New" charset="0"/>
                <a:ea typeface="Courier New" charset="0"/>
                <a:cs typeface="Courier New" charset="0"/>
              </a:rPr>
              <a:t>};</a:t>
            </a:r>
            <a:endParaRPr lang="en-US" altLang="en-US" sz="1200" dirty="0">
              <a:latin typeface="Courier New" charset="0"/>
              <a:ea typeface="Courier New" charset="0"/>
              <a:cs typeface="Courier New" charset="0"/>
            </a:endParaRPr>
          </a:p>
        </p:txBody>
      </p:sp>
      <p:sp>
        <p:nvSpPr>
          <p:cNvPr id="32773" name="Text Placeholder 5"/>
          <p:cNvSpPr>
            <a:spLocks noGrp="1"/>
          </p:cNvSpPr>
          <p:nvPr>
            <p:ph type="body" sz="quarter" idx="3"/>
          </p:nvPr>
        </p:nvSpPr>
        <p:spPr/>
        <p:txBody>
          <a:bodyPr/>
          <a:lstStyle/>
          <a:p>
            <a:r>
              <a:rPr lang="en-US" altLang="en-US" smtClean="0"/>
              <a:t>Schedule Code</a:t>
            </a:r>
            <a:endParaRPr lang="en-US" altLang="en-US"/>
          </a:p>
        </p:txBody>
      </p:sp>
      <p:sp>
        <p:nvSpPr>
          <p:cNvPr id="32774" name="Content Placeholder 3"/>
          <p:cNvSpPr>
            <a:spLocks noGrp="1"/>
          </p:cNvSpPr>
          <p:nvPr>
            <p:ph sz="quarter" idx="4"/>
          </p:nvPr>
        </p:nvSpPr>
        <p:spPr/>
        <p:txBody>
          <a:bodyPr>
            <a:normAutofit/>
          </a:bodyPr>
          <a:lstStyle/>
          <a:p>
            <a:pPr>
              <a:lnSpc>
                <a:spcPct val="100000"/>
              </a:lnSpc>
            </a:pPr>
            <a:r>
              <a:rPr lang="en-US" altLang="en-US" sz="1200" dirty="0" smtClean="0">
                <a:latin typeface="Courier New" charset="0"/>
                <a:ea typeface="Courier New" charset="0"/>
                <a:cs typeface="Courier New" charset="0"/>
              </a:rPr>
              <a:t>schedule plug1 {     </a:t>
            </a:r>
          </a:p>
          <a:p>
            <a:pPr>
              <a:lnSpc>
                <a:spcPct val="100000"/>
              </a:lnSpc>
            </a:pPr>
            <a:r>
              <a:rPr lang="en-US" altLang="en-US" sz="1200" dirty="0" smtClean="0">
                <a:latin typeface="Courier New" charset="0"/>
                <a:ea typeface="Courier New" charset="0"/>
                <a:cs typeface="Courier New" charset="0"/>
              </a:rPr>
              <a:t>     0-23  0 * * * 0.1605;  </a:t>
            </a:r>
          </a:p>
          <a:p>
            <a:pPr>
              <a:lnSpc>
                <a:spcPct val="100000"/>
              </a:lnSpc>
            </a:pPr>
            <a:r>
              <a:rPr lang="en-US" altLang="en-US" sz="1200" dirty="0" smtClean="0">
                <a:latin typeface="Courier New" charset="0"/>
                <a:ea typeface="Courier New" charset="0"/>
                <a:cs typeface="Courier New" charset="0"/>
              </a:rPr>
              <a:t>     24-59 0 * * * 0.1381;</a:t>
            </a:r>
          </a:p>
          <a:p>
            <a:pPr>
              <a:lnSpc>
                <a:spcPct val="100000"/>
              </a:lnSpc>
            </a:pPr>
            <a:r>
              <a:rPr lang="en-US" altLang="en-US" sz="1200" dirty="0" smtClean="0">
                <a:latin typeface="Courier New" charset="0"/>
                <a:ea typeface="Courier New" charset="0"/>
                <a:cs typeface="Courier New" charset="0"/>
              </a:rPr>
              <a:t>     0-30  1 * * * 0.1297;</a:t>
            </a:r>
          </a:p>
          <a:p>
            <a:pPr>
              <a:lnSpc>
                <a:spcPct val="100000"/>
              </a:lnSpc>
            </a:pPr>
            <a:r>
              <a:rPr lang="en-US" altLang="en-US" sz="1200" dirty="0" smtClean="0">
                <a:latin typeface="Courier New" charset="0"/>
                <a:ea typeface="Courier New" charset="0"/>
                <a:cs typeface="Courier New" charset="0"/>
              </a:rPr>
              <a:t>     31-59 1 * * * 0.1289;</a:t>
            </a:r>
          </a:p>
          <a:p>
            <a:pPr>
              <a:lnSpc>
                <a:spcPct val="100000"/>
              </a:lnSpc>
            </a:pPr>
            <a:r>
              <a:rPr lang="en-US" altLang="en-US" sz="1200" dirty="0" smtClean="0">
                <a:latin typeface="Courier New" charset="0"/>
                <a:ea typeface="Courier New" charset="0"/>
                <a:cs typeface="Courier New" charset="0"/>
              </a:rPr>
              <a:t>     0-34  2 * * * 0.1254;</a:t>
            </a:r>
          </a:p>
          <a:p>
            <a:pPr>
              <a:lnSpc>
                <a:spcPct val="100000"/>
              </a:lnSpc>
            </a:pPr>
            <a:r>
              <a:rPr lang="en-US" altLang="en-US" sz="1200" dirty="0" smtClean="0">
                <a:latin typeface="Courier New" charset="0"/>
                <a:ea typeface="Courier New" charset="0"/>
                <a:cs typeface="Courier New" charset="0"/>
              </a:rPr>
              <a:t>     35-59 2 * * * 0.1301;</a:t>
            </a:r>
          </a:p>
          <a:p>
            <a:pPr>
              <a:lnSpc>
                <a:spcPct val="100000"/>
              </a:lnSpc>
            </a:pPr>
            <a:r>
              <a:rPr lang="en-US" altLang="en-US" sz="1200" dirty="0" smtClean="0">
                <a:latin typeface="Courier New" charset="0"/>
                <a:ea typeface="Courier New" charset="0"/>
                <a:cs typeface="Courier New" charset="0"/>
              </a:rPr>
              <a:t>     0-29  3 * * * 0.1255;</a:t>
            </a:r>
          </a:p>
          <a:p>
            <a:pPr>
              <a:lnSpc>
                <a:spcPct val="100000"/>
              </a:lnSpc>
            </a:pPr>
            <a:r>
              <a:rPr lang="en-US" altLang="en-US" sz="1200" dirty="0" smtClean="0">
                <a:latin typeface="Courier New" charset="0"/>
                <a:ea typeface="Courier New" charset="0"/>
                <a:cs typeface="Courier New" charset="0"/>
              </a:rPr>
              <a:t>     30-59 3 * * * 0.1276;</a:t>
            </a:r>
          </a:p>
          <a:p>
            <a:pPr>
              <a:lnSpc>
                <a:spcPct val="100000"/>
              </a:lnSpc>
            </a:pPr>
            <a:r>
              <a:rPr lang="en-US" altLang="en-US" sz="1200" dirty="0" smtClean="0">
                <a:latin typeface="Courier New" charset="0"/>
                <a:ea typeface="Courier New" charset="0"/>
                <a:cs typeface="Courier New" charset="0"/>
              </a:rPr>
              <a:t>     0-18  4 * * * 0.1292;</a:t>
            </a:r>
          </a:p>
          <a:p>
            <a:pPr>
              <a:lnSpc>
                <a:spcPct val="100000"/>
              </a:lnSpc>
            </a:pPr>
            <a:r>
              <a:rPr lang="en-US" altLang="en-US" sz="1200" dirty="0" smtClean="0">
                <a:latin typeface="Courier New" charset="0"/>
                <a:ea typeface="Courier New" charset="0"/>
                <a:cs typeface="Courier New" charset="0"/>
              </a:rPr>
              <a:t>     19-44 4 * * * 0.1399;</a:t>
            </a:r>
          </a:p>
          <a:p>
            <a:pPr>
              <a:lnSpc>
                <a:spcPct val="100000"/>
              </a:lnSpc>
            </a:pPr>
            <a:r>
              <a:rPr lang="en-US" altLang="en-US" sz="1200" dirty="0" smtClean="0">
                <a:latin typeface="Courier New" charset="0"/>
                <a:ea typeface="Courier New" charset="0"/>
                <a:cs typeface="Courier New" charset="0"/>
              </a:rPr>
              <a:t>     45-59 4 * * * 0.1422;</a:t>
            </a:r>
          </a:p>
          <a:p>
            <a:pPr>
              <a:lnSpc>
                <a:spcPct val="100000"/>
              </a:lnSpc>
            </a:pPr>
            <a:r>
              <a:rPr lang="en-US" altLang="en-US" sz="1200" dirty="0" smtClean="0">
                <a:latin typeface="Courier New" charset="0"/>
                <a:ea typeface="Courier New" charset="0"/>
                <a:cs typeface="Courier New" charset="0"/>
              </a:rPr>
              <a:t>     0-14  5 * * * 0.1438;</a:t>
            </a:r>
          </a:p>
          <a:p>
            <a:pPr>
              <a:lnSpc>
                <a:spcPct val="100000"/>
              </a:lnSpc>
            </a:pPr>
            <a:r>
              <a:rPr lang="en-US" altLang="en-US" sz="1200" dirty="0" smtClean="0">
                <a:latin typeface="Courier New" charset="0"/>
                <a:ea typeface="Courier New" charset="0"/>
                <a:cs typeface="Courier New" charset="0"/>
              </a:rPr>
              <a:t>     15-35 5 * * * 0.1621;</a:t>
            </a:r>
          </a:p>
          <a:p>
            <a:pPr>
              <a:lnSpc>
                <a:spcPct val="100000"/>
              </a:lnSpc>
            </a:pPr>
            <a:r>
              <a:rPr lang="en-US" altLang="en-US" sz="1200" dirty="0" smtClean="0">
                <a:latin typeface="Courier New" charset="0"/>
                <a:ea typeface="Courier New" charset="0"/>
                <a:cs typeface="Courier New" charset="0"/>
              </a:rPr>
              <a:t>     36-59 5 * * * 0.1806;</a:t>
            </a:r>
          </a:p>
          <a:p>
            <a:pPr>
              <a:lnSpc>
                <a:spcPct val="100000"/>
              </a:lnSpc>
            </a:pPr>
            <a:r>
              <a:rPr lang="en-US" altLang="en-US" sz="1200" dirty="0" smtClean="0">
                <a:latin typeface="Courier New" charset="0"/>
                <a:ea typeface="Courier New" charset="0"/>
                <a:cs typeface="Courier New" charset="0"/>
              </a:rPr>
              <a:t>     0-14  6 * * * 0.1981;</a:t>
            </a:r>
          </a:p>
          <a:p>
            <a:pPr>
              <a:lnSpc>
                <a:spcPct val="100000"/>
              </a:lnSpc>
            </a:pPr>
            <a:r>
              <a:rPr lang="en-US" altLang="en-US" sz="1200" dirty="0" smtClean="0">
                <a:latin typeface="Courier New" charset="0"/>
                <a:ea typeface="Courier New" charset="0"/>
                <a:cs typeface="Courier New" charset="0"/>
              </a:rPr>
              <a:t>     ...</a:t>
            </a:r>
          </a:p>
          <a:p>
            <a:pPr>
              <a:lnSpc>
                <a:spcPct val="100000"/>
              </a:lnSpc>
            </a:pPr>
            <a:r>
              <a:rPr lang="en-US" altLang="en-US" sz="1200" dirty="0">
                <a:latin typeface="Courier New" charset="0"/>
                <a:ea typeface="Courier New" charset="0"/>
                <a:cs typeface="Courier New" charset="0"/>
              </a:rPr>
              <a:t>}</a:t>
            </a:r>
          </a:p>
        </p:txBody>
      </p:sp>
      <p:sp>
        <p:nvSpPr>
          <p:cNvPr id="7" name="Left Arrow 6"/>
          <p:cNvSpPr/>
          <p:nvPr/>
        </p:nvSpPr>
        <p:spPr>
          <a:xfrm>
            <a:off x="3505200" y="2569196"/>
            <a:ext cx="670560" cy="2454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989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3"/>
          <p:cNvSpPr>
            <a:spLocks noGrp="1"/>
          </p:cNvSpPr>
          <p:nvPr>
            <p:ph type="ftr" sz="quarter" idx="11"/>
          </p:nvPr>
        </p:nvSpPr>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BEFF46E1-C319-014D-8140-7348D75766F3}" type="slidenum">
              <a:rPr lang="en-US" altLang="en-US" smtClean="0"/>
              <a:pPr/>
              <a:t>28</a:t>
            </a:fld>
            <a:r>
              <a:rPr lang="en-US" altLang="en-US" smtClean="0"/>
              <a:t> </a:t>
            </a:r>
            <a:endParaRPr lang="en-US" altLang="en-US"/>
          </a:p>
        </p:txBody>
      </p:sp>
      <p:sp>
        <p:nvSpPr>
          <p:cNvPr id="33794" name="Title 1"/>
          <p:cNvSpPr>
            <a:spLocks noGrp="1"/>
          </p:cNvSpPr>
          <p:nvPr>
            <p:ph type="title"/>
          </p:nvPr>
        </p:nvSpPr>
        <p:spPr/>
        <p:txBody>
          <a:bodyPr/>
          <a:lstStyle/>
          <a:p>
            <a:r>
              <a:rPr lang="en-US" altLang="en-US" smtClean="0"/>
              <a:t>Physical Load Models</a:t>
            </a:r>
            <a:endParaRPr lang="en-US" altLang="en-US"/>
          </a:p>
        </p:txBody>
      </p:sp>
      <p:sp>
        <p:nvSpPr>
          <p:cNvPr id="4" name="Content Placeholder 3"/>
          <p:cNvSpPr>
            <a:spLocks noGrp="1"/>
          </p:cNvSpPr>
          <p:nvPr>
            <p:ph sz="quarter" idx="14"/>
          </p:nvPr>
        </p:nvSpPr>
        <p:spPr/>
        <p:txBody>
          <a:bodyPr>
            <a:normAutofit/>
          </a:bodyPr>
          <a:lstStyle/>
          <a:p>
            <a:r>
              <a:rPr lang="en-US" dirty="0" smtClean="0"/>
              <a:t>Load models based on physical process</a:t>
            </a:r>
            <a:endParaRPr lang="en-US" dirty="0"/>
          </a:p>
          <a:p>
            <a:pPr lvl="1"/>
            <a:r>
              <a:rPr lang="en-US" dirty="0" smtClean="0"/>
              <a:t>HVAC, energy storage, thermal processes, etc.</a:t>
            </a:r>
            <a:endParaRPr lang="en-US" dirty="0"/>
          </a:p>
          <a:p>
            <a:pPr lvl="1"/>
            <a:r>
              <a:rPr lang="en-US" dirty="0" smtClean="0"/>
              <a:t>Usually time-variant model</a:t>
            </a:r>
            <a:endParaRPr lang="en-US" dirty="0"/>
          </a:p>
          <a:p>
            <a:pPr lvl="1"/>
            <a:r>
              <a:rPr lang="en-US" dirty="0" smtClean="0"/>
              <a:t>Can be significantly more complicated than ZIP models</a:t>
            </a:r>
          </a:p>
          <a:p>
            <a:pPr lvl="1"/>
            <a:r>
              <a:rPr lang="en-US" dirty="0" smtClean="0"/>
              <a:t>Usually cannot be modeled using a single LTI model</a:t>
            </a:r>
          </a:p>
          <a:p>
            <a:pPr lvl="1"/>
            <a:r>
              <a:rPr lang="en-US" dirty="0" smtClean="0"/>
              <a:t>Provide detail necessary to consider actual load behavior</a:t>
            </a:r>
          </a:p>
          <a:p>
            <a:endParaRPr lang="en-US" dirty="0" smtClean="0"/>
          </a:p>
          <a:p>
            <a:endParaRPr lang="en-US" dirty="0"/>
          </a:p>
        </p:txBody>
      </p:sp>
      <p:grpSp>
        <p:nvGrpSpPr>
          <p:cNvPr id="12" name="Group 26"/>
          <p:cNvGrpSpPr>
            <a:grpSpLocks/>
          </p:cNvGrpSpPr>
          <p:nvPr/>
        </p:nvGrpSpPr>
        <p:grpSpPr bwMode="auto">
          <a:xfrm>
            <a:off x="5273675" y="3660775"/>
            <a:ext cx="577850" cy="350838"/>
            <a:chOff x="3646" y="1958"/>
            <a:chExt cx="910" cy="553"/>
          </a:xfrm>
        </p:grpSpPr>
        <p:sp>
          <p:nvSpPr>
            <p:cNvPr id="13" name="Rectangle 27"/>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1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 y="1964"/>
              <a:ext cx="90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9"/>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grpSp>
      <p:pic>
        <p:nvPicPr>
          <p:cNvPr id="16" name="Picture 7" descr="C:\Documents and Settings\d3p313\Desktop\Residential_Module_Guide_Figur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029" y="3755008"/>
            <a:ext cx="3699856" cy="287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2"/>
          <p:cNvGraphicFramePr>
            <a:graphicFrameLocks noChangeAspect="1"/>
          </p:cNvGraphicFramePr>
          <p:nvPr>
            <p:extLst>
              <p:ext uri="{D42A27DB-BD31-4B8C-83A1-F6EECF244321}">
                <p14:modId xmlns:p14="http://schemas.microsoft.com/office/powerpoint/2010/main" val="786571280"/>
              </p:ext>
            </p:extLst>
          </p:nvPr>
        </p:nvGraphicFramePr>
        <p:xfrm>
          <a:off x="3657600" y="4201843"/>
          <a:ext cx="5156200" cy="592137"/>
        </p:xfrm>
        <a:graphic>
          <a:graphicData uri="http://schemas.openxmlformats.org/presentationml/2006/ole">
            <mc:AlternateContent xmlns:mc="http://schemas.openxmlformats.org/markup-compatibility/2006">
              <mc:Choice xmlns:v="urn:schemas-microsoft-com:vml" Requires="v">
                <p:oleObj spid="_x0000_s35915" name="Equation" r:id="rId5" imgW="3759200" imgH="431800" progId="Equation.3">
                  <p:embed/>
                </p:oleObj>
              </mc:Choice>
              <mc:Fallback>
                <p:oleObj name="Equation" r:id="rId5" imgW="37592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201843"/>
                        <a:ext cx="515620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833522358"/>
              </p:ext>
            </p:extLst>
          </p:nvPr>
        </p:nvGraphicFramePr>
        <p:xfrm>
          <a:off x="3658590" y="4944746"/>
          <a:ext cx="3411537" cy="592137"/>
        </p:xfrm>
        <a:graphic>
          <a:graphicData uri="http://schemas.openxmlformats.org/presentationml/2006/ole">
            <mc:AlternateContent xmlns:mc="http://schemas.openxmlformats.org/markup-compatibility/2006">
              <mc:Choice xmlns:v="urn:schemas-microsoft-com:vml" Requires="v">
                <p:oleObj spid="_x0000_s35916" name="Equation" r:id="rId7" imgW="2489200" imgH="431800" progId="Equation.3">
                  <p:embed/>
                </p:oleObj>
              </mc:Choice>
              <mc:Fallback>
                <p:oleObj name="Equation" r:id="rId7" imgW="2489200" imgH="431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8590" y="4944746"/>
                        <a:ext cx="3411537"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03694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Physical Load Model – Residential HVAC</a:t>
            </a:r>
            <a:endParaRPr lang="en-US" dirty="0" smtClean="0"/>
          </a:p>
        </p:txBody>
      </p:sp>
      <p:grpSp>
        <p:nvGrpSpPr>
          <p:cNvPr id="35844" name="Group 26"/>
          <p:cNvGrpSpPr>
            <a:grpSpLocks/>
          </p:cNvGrpSpPr>
          <p:nvPr/>
        </p:nvGrpSpPr>
        <p:grpSpPr bwMode="auto">
          <a:xfrm>
            <a:off x="5273675" y="3573463"/>
            <a:ext cx="577850" cy="350837"/>
            <a:chOff x="3646" y="1958"/>
            <a:chExt cx="910" cy="553"/>
          </a:xfrm>
        </p:grpSpPr>
        <p:sp>
          <p:nvSpPr>
            <p:cNvPr id="35848" name="Rectangle 27"/>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35849"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 y="1964"/>
              <a:ext cx="903"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Rectangle 29"/>
            <p:cNvSpPr>
              <a:spLocks noChangeArrowheads="1"/>
            </p:cNvSpPr>
            <p:nvPr/>
          </p:nvSpPr>
          <p:spPr bwMode="auto">
            <a:xfrm>
              <a:off x="3646" y="1958"/>
              <a:ext cx="910" cy="5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grpSp>
      <p:pic>
        <p:nvPicPr>
          <p:cNvPr id="3584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87" y="1305415"/>
            <a:ext cx="3200400" cy="2727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584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599" y="1304254"/>
            <a:ext cx="4495801" cy="27284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584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87" y="4114800"/>
            <a:ext cx="5471813" cy="24340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264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smtClean="0"/>
              <a:t>Powerflow Overview</a:t>
            </a:r>
            <a:endParaRPr lang="en-US" altLang="en-US"/>
          </a:p>
        </p:txBody>
      </p:sp>
      <p:sp>
        <p:nvSpPr>
          <p:cNvPr id="5123" name="Content Placeholder 2"/>
          <p:cNvSpPr>
            <a:spLocks noGrp="1"/>
          </p:cNvSpPr>
          <p:nvPr>
            <p:ph idx="14"/>
          </p:nvPr>
        </p:nvSpPr>
        <p:spPr/>
        <p:txBody>
          <a:bodyPr>
            <a:normAutofit fontScale="92500" lnSpcReduction="10000"/>
          </a:bodyPr>
          <a:lstStyle/>
          <a:p>
            <a:r>
              <a:rPr lang="en-US" altLang="en-US" dirty="0" smtClean="0"/>
              <a:t>Transmission Systems</a:t>
            </a:r>
          </a:p>
          <a:p>
            <a:pPr lvl="1"/>
            <a:r>
              <a:rPr lang="en-US" altLang="en-US" dirty="0" smtClean="0"/>
              <a:t>Originally limited to transmission systems</a:t>
            </a:r>
          </a:p>
          <a:p>
            <a:pPr lvl="1"/>
            <a:r>
              <a:rPr lang="en-US" altLang="en-US" dirty="0" smtClean="0"/>
              <a:t>Many assumptions made in early flow solvers, e.g.,</a:t>
            </a:r>
          </a:p>
          <a:p>
            <a:pPr lvl="2"/>
            <a:r>
              <a:rPr lang="en-US" altLang="en-US" dirty="0" smtClean="0"/>
              <a:t>Positive sequence phase model</a:t>
            </a:r>
          </a:p>
          <a:p>
            <a:pPr lvl="2"/>
            <a:r>
              <a:rPr lang="en-US" altLang="en-US" dirty="0" smtClean="0"/>
              <a:t>Polynomial load response to voltage</a:t>
            </a:r>
          </a:p>
          <a:p>
            <a:endParaRPr lang="en-US" altLang="en-US" dirty="0" smtClean="0"/>
          </a:p>
          <a:p>
            <a:r>
              <a:rPr lang="en-US" altLang="en-US" dirty="0" smtClean="0"/>
              <a:t>Distribution Systems</a:t>
            </a:r>
          </a:p>
          <a:p>
            <a:pPr lvl="1"/>
            <a:r>
              <a:rPr lang="en-US" altLang="en-US" dirty="0" smtClean="0"/>
              <a:t>Stability &amp; voltage sag wasn’t a problem </a:t>
            </a:r>
            <a:r>
              <a:rPr lang="en-US" altLang="en-US" dirty="0" smtClean="0">
                <a:sym typeface="Wingdings"/>
              </a:rPr>
              <a:t> </a:t>
            </a:r>
            <a:r>
              <a:rPr lang="en-US" altLang="en-US" dirty="0" err="1" smtClean="0">
                <a:sym typeface="Wingdings"/>
              </a:rPr>
              <a:t>powerflow</a:t>
            </a:r>
            <a:r>
              <a:rPr lang="en-US" altLang="en-US" dirty="0" smtClean="0">
                <a:sym typeface="Wingdings"/>
              </a:rPr>
              <a:t> not done</a:t>
            </a:r>
            <a:endParaRPr lang="en-US" altLang="en-US" dirty="0" smtClean="0"/>
          </a:p>
          <a:p>
            <a:pPr lvl="1"/>
            <a:r>
              <a:rPr lang="en-US" altLang="en-US" dirty="0" smtClean="0"/>
              <a:t>Initially based on simple circuit equivalents</a:t>
            </a:r>
          </a:p>
          <a:p>
            <a:pPr lvl="1"/>
            <a:r>
              <a:rPr lang="en-US" altLang="en-US" dirty="0" smtClean="0"/>
              <a:t>Sequential components used but found inappropriate.</a:t>
            </a:r>
          </a:p>
          <a:p>
            <a:pPr lvl="1"/>
            <a:r>
              <a:rPr lang="en-US" altLang="en-US" dirty="0" smtClean="0"/>
              <a:t>Recent work has focused on more complete modeling</a:t>
            </a:r>
          </a:p>
          <a:p>
            <a:pPr lvl="2"/>
            <a:r>
              <a:rPr lang="en-US" altLang="en-US" dirty="0" smtClean="0"/>
              <a:t>Full unbalanced 3-phase models are now the standard</a:t>
            </a:r>
          </a:p>
          <a:p>
            <a:pPr lvl="2"/>
            <a:r>
              <a:rPr lang="en-US" altLang="en-US" dirty="0" smtClean="0"/>
              <a:t>Composite load model is becoming more prevalent</a:t>
            </a:r>
          </a:p>
          <a:p>
            <a:pPr lvl="2"/>
            <a:r>
              <a:rPr lang="en-US" altLang="en-US" dirty="0" smtClean="0"/>
              <a:t>Distributed generation and voltage control a growing problem</a:t>
            </a:r>
            <a:endParaRPr lang="en-US" altLang="en-US" dirty="0"/>
          </a:p>
        </p:txBody>
      </p:sp>
    </p:spTree>
    <p:extLst>
      <p:ext uri="{BB962C8B-B14F-4D97-AF65-F5344CB8AC3E}">
        <p14:creationId xmlns:p14="http://schemas.microsoft.com/office/powerpoint/2010/main" val="556632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Multi-State Physical Load Models</a:t>
            </a:r>
            <a:endParaRPr lang="en-US" altLang="en-US"/>
          </a:p>
        </p:txBody>
      </p:sp>
      <p:sp>
        <p:nvSpPr>
          <p:cNvPr id="3" name="Content Placeholder 2"/>
          <p:cNvSpPr>
            <a:spLocks noGrp="1"/>
          </p:cNvSpPr>
          <p:nvPr>
            <p:ph idx="14"/>
          </p:nvPr>
        </p:nvSpPr>
        <p:spPr>
          <a:xfrm>
            <a:off x="457200" y="1243013"/>
            <a:ext cx="8108950" cy="5065712"/>
          </a:xfrm>
        </p:spPr>
        <p:txBody>
          <a:bodyPr>
            <a:normAutofit/>
          </a:bodyPr>
          <a:lstStyle/>
          <a:p>
            <a:r>
              <a:rPr lang="en-US" dirty="0" smtClean="0"/>
              <a:t>Allow for more than one state of operation</a:t>
            </a:r>
          </a:p>
          <a:p>
            <a:pPr lvl="1"/>
            <a:r>
              <a:rPr lang="en-US" dirty="0" smtClean="0"/>
              <a:t>Usually requires a control system to govern state dynamics</a:t>
            </a:r>
          </a:p>
          <a:p>
            <a:pPr lvl="1"/>
            <a:r>
              <a:rPr lang="en-US" dirty="0" smtClean="0"/>
              <a:t>Almost always results in non-LTI model</a:t>
            </a:r>
          </a:p>
          <a:p>
            <a:pPr lvl="1"/>
            <a:r>
              <a:rPr lang="en-US" dirty="0" smtClean="0"/>
              <a:t>Necessary </a:t>
            </a:r>
            <a:r>
              <a:rPr lang="en-US" dirty="0"/>
              <a:t>for modern appliances &amp; demand response</a:t>
            </a:r>
          </a:p>
          <a:p>
            <a:endParaRPr lang="en-US" dirty="0" smtClean="0"/>
          </a:p>
          <a:p>
            <a:r>
              <a:rPr lang="en-US" dirty="0" smtClean="0"/>
              <a:t>HVAC systems are a good example:</a:t>
            </a:r>
          </a:p>
          <a:p>
            <a:pPr lvl="1"/>
            <a:r>
              <a:rPr lang="en-US" dirty="0" smtClean="0"/>
              <a:t>State 1: Off</a:t>
            </a:r>
          </a:p>
          <a:p>
            <a:pPr lvl="1"/>
            <a:r>
              <a:rPr lang="en-US" dirty="0" smtClean="0"/>
              <a:t>State 2: Cooling</a:t>
            </a:r>
          </a:p>
          <a:p>
            <a:pPr lvl="1"/>
            <a:r>
              <a:rPr lang="en-US" dirty="0" smtClean="0"/>
              <a:t>State 3: Heating</a:t>
            </a:r>
          </a:p>
          <a:p>
            <a:pPr lvl="1"/>
            <a:r>
              <a:rPr lang="en-US" dirty="0" smtClean="0"/>
              <a:t>State 4: Auxiliary Heating</a:t>
            </a:r>
          </a:p>
          <a:p>
            <a:pPr lvl="1"/>
            <a:endParaRPr lang="en-US" dirty="0" smtClean="0"/>
          </a:p>
        </p:txBody>
      </p:sp>
    </p:spTree>
    <p:extLst>
      <p:ext uri="{BB962C8B-B14F-4D97-AF65-F5344CB8AC3E}">
        <p14:creationId xmlns:p14="http://schemas.microsoft.com/office/powerpoint/2010/main" val="562370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Multi-State Physical Load Models</a:t>
            </a:r>
            <a:endParaRPr lang="en-US" altLang="en-US"/>
          </a:p>
        </p:txBody>
      </p:sp>
      <p:sp>
        <p:nvSpPr>
          <p:cNvPr id="3789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graphicFrame>
        <p:nvGraphicFramePr>
          <p:cNvPr id="37892" name="Object 2"/>
          <p:cNvGraphicFramePr>
            <a:graphicFrameLocks noChangeAspect="1"/>
          </p:cNvGraphicFramePr>
          <p:nvPr/>
        </p:nvGraphicFramePr>
        <p:xfrm>
          <a:off x="533400" y="2362200"/>
          <a:ext cx="2971800" cy="2971800"/>
        </p:xfrm>
        <a:graphic>
          <a:graphicData uri="http://schemas.openxmlformats.org/presentationml/2006/ole">
            <mc:AlternateContent xmlns:mc="http://schemas.openxmlformats.org/markup-compatibility/2006">
              <mc:Choice xmlns:v="urn:schemas-microsoft-com:vml" Requires="v">
                <p:oleObj spid="_x0000_s39990" r:id="rId3" imgW="3235112" imgH="3234987" progId="Msxml2.SAXXMLReader.5.0">
                  <p:embed/>
                </p:oleObj>
              </mc:Choice>
              <mc:Fallback>
                <p:oleObj r:id="rId3" imgW="3235112" imgH="3234987" progId="Msxml2.SAXXMLReader.5.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3622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77895989"/>
              </p:ext>
            </p:extLst>
          </p:nvPr>
        </p:nvGraphicFramePr>
        <p:xfrm>
          <a:off x="3733800" y="2362195"/>
          <a:ext cx="4724400" cy="2895604"/>
        </p:xfrm>
        <a:graphic>
          <a:graphicData uri="http://schemas.openxmlformats.org/drawingml/2006/table">
            <a:tbl>
              <a:tblPr/>
              <a:tblGrid>
                <a:gridCol w="1160379"/>
                <a:gridCol w="875465"/>
                <a:gridCol w="2688556"/>
              </a:tblGrid>
              <a:tr h="287761">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charset="0"/>
                          <a:ea typeface="Times New Roman" charset="0"/>
                          <a:cs typeface="Times New Roman" charset="0"/>
                        </a:rPr>
                        <a:t>From State</a:t>
                      </a:r>
                      <a:endParaRPr kumimoji="0" lang="en-US" altLang="en-US" sz="16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charset="0"/>
                          <a:ea typeface="Times New Roman" charset="0"/>
                          <a:cs typeface="Times New Roman" charset="0"/>
                        </a:rPr>
                        <a:t>To State</a:t>
                      </a:r>
                      <a:endParaRPr kumimoji="0" lang="en-US" altLang="en-US" sz="16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charset="0"/>
                          <a:ea typeface="Times New Roman" charset="0"/>
                          <a:cs typeface="Times New Roman" charset="0"/>
                        </a:rPr>
                        <a:t>Transition Rule</a:t>
                      </a:r>
                      <a:endParaRPr kumimoji="0" lang="en-US" altLang="en-US" sz="16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air </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&gt;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high </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high</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3</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air</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&lt;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4</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air</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&lt;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&amp;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out</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&lt;</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 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aux</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air</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&lt;</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 </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high</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high</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3</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air</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&gt;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 </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3</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4</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out</a:t>
                      </a: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 &lt;</a:t>
                      </a:r>
                      <a:r>
                        <a:rPr kumimoji="0" lang="en-US" altLang="en-US" sz="1400" b="0" i="1" u="none" strike="noStrike" cap="none" normalizeH="0" baseline="0">
                          <a:ln>
                            <a:noFill/>
                          </a:ln>
                          <a:solidFill>
                            <a:srgbClr val="000000"/>
                          </a:solidFill>
                          <a:effectLst/>
                          <a:latin typeface="Times New Roman" charset="0"/>
                          <a:ea typeface="Times New Roman" charset="0"/>
                          <a:cs typeface="Times New Roman" charset="0"/>
                        </a:rPr>
                        <a:t> T</a:t>
                      </a:r>
                      <a:r>
                        <a:rPr kumimoji="0" lang="en-US" altLang="en-US" sz="1400" b="0" i="1" u="none" strike="noStrike" cap="none" normalizeH="0" baseline="-25000">
                          <a:ln>
                            <a:noFill/>
                          </a:ln>
                          <a:solidFill>
                            <a:srgbClr val="000000"/>
                          </a:solidFill>
                          <a:effectLst/>
                          <a:latin typeface="Times New Roman" charset="0"/>
                          <a:ea typeface="Times New Roman" charset="0"/>
                          <a:cs typeface="Times New Roman" charset="0"/>
                        </a:rPr>
                        <a:t>aux</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2549">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4</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Times New Roman" charset="0"/>
                          <a:ea typeface="Times New Roman" charset="0"/>
                          <a:cs typeface="Times New Roman" charset="0"/>
                        </a:rPr>
                        <a:t>1</a:t>
                      </a:r>
                      <a:endParaRPr kumimoji="0" lang="en-US" altLang="en-US" sz="1400" b="0" i="0" u="none" strike="noStrike" cap="none" normalizeH="0" baseline="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1" u="none" strike="noStrike" cap="none" normalizeH="0" baseline="0" dirty="0" err="1">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dirty="0" err="1">
                          <a:ln>
                            <a:noFill/>
                          </a:ln>
                          <a:solidFill>
                            <a:srgbClr val="000000"/>
                          </a:solidFill>
                          <a:effectLst/>
                          <a:latin typeface="Times New Roman" charset="0"/>
                          <a:ea typeface="Times New Roman" charset="0"/>
                          <a:cs typeface="Times New Roman" charset="0"/>
                        </a:rPr>
                        <a:t>air</a:t>
                      </a:r>
                      <a:r>
                        <a:rPr kumimoji="0" lang="en-US" altLang="en-US" sz="1400" b="0" i="0" u="none" strike="noStrike" cap="none" normalizeH="0" baseline="0" dirty="0">
                          <a:ln>
                            <a:noFill/>
                          </a:ln>
                          <a:solidFill>
                            <a:srgbClr val="000000"/>
                          </a:solidFill>
                          <a:effectLst/>
                          <a:latin typeface="Times New Roman" charset="0"/>
                          <a:ea typeface="Times New Roman" charset="0"/>
                          <a:cs typeface="Times New Roman" charset="0"/>
                        </a:rPr>
                        <a:t> &gt; (</a:t>
                      </a:r>
                      <a:r>
                        <a:rPr kumimoji="0" lang="en-US" altLang="en-US" sz="1400" b="0" i="1" u="none" strike="noStrike" cap="none" normalizeH="0" baseline="0" dirty="0" err="1">
                          <a:ln>
                            <a:noFill/>
                          </a:ln>
                          <a:solidFill>
                            <a:srgbClr val="000000"/>
                          </a:solidFill>
                          <a:effectLst/>
                          <a:latin typeface="Times New Roman" charset="0"/>
                          <a:ea typeface="Times New Roman" charset="0"/>
                          <a:cs typeface="Times New Roman" charset="0"/>
                        </a:rPr>
                        <a:t>T</a:t>
                      </a:r>
                      <a:r>
                        <a:rPr kumimoji="0" lang="en-US" altLang="en-US" sz="1400" b="0" i="1" u="none" strike="noStrike" cap="none" normalizeH="0" baseline="-25000" dirty="0" err="1">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dirty="0">
                          <a:ln>
                            <a:noFill/>
                          </a:ln>
                          <a:solidFill>
                            <a:srgbClr val="000000"/>
                          </a:solidFill>
                          <a:effectLst/>
                          <a:latin typeface="Times New Roman" charset="0"/>
                          <a:ea typeface="Times New Roman" charset="0"/>
                          <a:cs typeface="Times New Roman" charset="0"/>
                        </a:rPr>
                        <a:t> + </a:t>
                      </a:r>
                      <a:r>
                        <a:rPr kumimoji="0" lang="en-US" altLang="en-US" sz="1400" b="0" i="1" u="none" strike="noStrike" cap="none" normalizeH="0" baseline="0" dirty="0" err="1">
                          <a:ln>
                            <a:noFill/>
                          </a:ln>
                          <a:solidFill>
                            <a:srgbClr val="000000"/>
                          </a:solidFill>
                          <a:effectLst/>
                          <a:latin typeface="Times New Roman" charset="0"/>
                          <a:ea typeface="Times New Roman" charset="0"/>
                          <a:cs typeface="Times New Roman" charset="0"/>
                        </a:rPr>
                        <a:t>DB</a:t>
                      </a:r>
                      <a:r>
                        <a:rPr kumimoji="0" lang="en-US" altLang="en-US" sz="1400" b="0" i="1" u="none" strike="noStrike" cap="none" normalizeH="0" baseline="-25000" dirty="0" err="1">
                          <a:ln>
                            <a:noFill/>
                          </a:ln>
                          <a:solidFill>
                            <a:srgbClr val="000000"/>
                          </a:solidFill>
                          <a:effectLst/>
                          <a:latin typeface="Times New Roman" charset="0"/>
                          <a:ea typeface="Times New Roman" charset="0"/>
                          <a:cs typeface="Times New Roman" charset="0"/>
                        </a:rPr>
                        <a:t>low</a:t>
                      </a:r>
                      <a:r>
                        <a:rPr kumimoji="0" lang="en-US" altLang="en-US" sz="1400" b="0" i="0" u="none" strike="noStrike" cap="none" normalizeH="0" baseline="0" dirty="0">
                          <a:ln>
                            <a:noFill/>
                          </a:ln>
                          <a:solidFill>
                            <a:srgbClr val="000000"/>
                          </a:solidFill>
                          <a:effectLst/>
                          <a:latin typeface="Times New Roman" charset="0"/>
                          <a:ea typeface="Times New Roman" charset="0"/>
                          <a:cs typeface="Times New Roman" charset="0"/>
                        </a:rPr>
                        <a:t>)</a:t>
                      </a:r>
                      <a:endParaRPr kumimoji="0" lang="en-US" altLang="en-US" sz="1400" b="0" i="0" u="none" strike="noStrike" cap="none" normalizeH="0" baseline="0" dirty="0">
                        <a:ln>
                          <a:noFill/>
                        </a:ln>
                        <a:solidFill>
                          <a:schemeClr val="tx1"/>
                        </a:solidFill>
                        <a:effectLst/>
                        <a:latin typeface="Times New Roman" charset="0"/>
                        <a:ea typeface="Times New Roman" charset="0"/>
                        <a:cs typeface="Times New Roman" charset="0"/>
                      </a:endParaRPr>
                    </a:p>
                  </a:txBody>
                  <a:tcPr marL="68580" marR="6858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792780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Multi-State Physical Load Models</a:t>
            </a:r>
            <a:endParaRPr lang="en-US" altLang="en-US"/>
          </a:p>
        </p:txBody>
      </p:sp>
      <p:sp>
        <p:nvSpPr>
          <p:cNvPr id="3" name="Content Placeholder 2"/>
          <p:cNvSpPr>
            <a:spLocks noGrp="1"/>
          </p:cNvSpPr>
          <p:nvPr>
            <p:ph sz="quarter" idx="14"/>
          </p:nvPr>
        </p:nvSpPr>
        <p:spPr/>
        <p:txBody>
          <a:bodyPr/>
          <a:lstStyle/>
          <a:p>
            <a:endParaRPr lang="en-US"/>
          </a:p>
        </p:txBody>
      </p:sp>
      <p:sp>
        <p:nvSpPr>
          <p:cNvPr id="3891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389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40227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4000500"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19400"/>
            <a:ext cx="41100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35726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Distribution System</a:t>
            </a:r>
            <a:endParaRPr lang="en-US" dirty="0"/>
          </a:p>
        </p:txBody>
      </p:sp>
      <p:sp>
        <p:nvSpPr>
          <p:cNvPr id="3" name="Content Placeholder 2"/>
          <p:cNvSpPr>
            <a:spLocks noGrp="1"/>
          </p:cNvSpPr>
          <p:nvPr>
            <p:ph type="subTitle" idx="1"/>
          </p:nvPr>
        </p:nvSpPr>
        <p:spPr>
          <a:xfrm>
            <a:off x="557213" y="3646170"/>
            <a:ext cx="5843587" cy="2187702"/>
          </a:xfrm>
        </p:spPr>
        <p:txBody>
          <a:bodyPr>
            <a:normAutofit/>
          </a:bodyPr>
          <a:lstStyle/>
          <a:p>
            <a:r>
              <a:rPr lang="en-US" dirty="0" smtClean="0"/>
              <a:t>Given the source voltage and end use load, determine the voltage magnitude and angle at every node in the system.</a:t>
            </a:r>
          </a:p>
        </p:txBody>
      </p:sp>
      <p:sp>
        <p:nvSpPr>
          <p:cNvPr id="8" name="Text Placeholder 7"/>
          <p:cNvSpPr>
            <a:spLocks noGrp="1"/>
          </p:cNvSpPr>
          <p:nvPr>
            <p:ph type="body" sz="quarter" idx="11"/>
          </p:nvPr>
        </p:nvSpPr>
        <p:spPr/>
        <p:txBody>
          <a:bodyPr/>
          <a:lstStyle/>
          <a:p>
            <a:r>
              <a:rPr lang="en-US"/>
              <a:t>Power Flow Solution Methods</a:t>
            </a:r>
          </a:p>
        </p:txBody>
      </p:sp>
    </p:spTree>
    <p:extLst>
      <p:ext uri="{BB962C8B-B14F-4D97-AF65-F5344CB8AC3E}">
        <p14:creationId xmlns:p14="http://schemas.microsoft.com/office/powerpoint/2010/main" val="1680885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methods available</a:t>
            </a:r>
            <a:endParaRPr lang="en-US" dirty="0"/>
          </a:p>
        </p:txBody>
      </p:sp>
      <p:sp>
        <p:nvSpPr>
          <p:cNvPr id="3" name="Content Placeholder 2"/>
          <p:cNvSpPr>
            <a:spLocks noGrp="1"/>
          </p:cNvSpPr>
          <p:nvPr>
            <p:ph idx="14"/>
          </p:nvPr>
        </p:nvSpPr>
        <p:spPr>
          <a:xfrm>
            <a:off x="457200" y="1243013"/>
            <a:ext cx="8108950" cy="5065712"/>
          </a:xfrm>
        </p:spPr>
        <p:txBody>
          <a:bodyPr>
            <a:normAutofit fontScale="77500" lnSpcReduction="20000"/>
          </a:bodyPr>
          <a:lstStyle/>
          <a:p>
            <a:r>
              <a:rPr lang="en-US" dirty="0" smtClean="0"/>
              <a:t>Forward/Backward Sweep method</a:t>
            </a:r>
          </a:p>
          <a:p>
            <a:pPr lvl="1"/>
            <a:r>
              <a:rPr lang="en-US" dirty="0"/>
              <a:t>Fast, efficient, and </a:t>
            </a:r>
            <a:r>
              <a:rPr lang="en-US" dirty="0" smtClean="0"/>
              <a:t>robust to initial conditions</a:t>
            </a:r>
            <a:endParaRPr lang="en-US" dirty="0"/>
          </a:p>
          <a:p>
            <a:pPr lvl="1"/>
            <a:r>
              <a:rPr lang="en-US" dirty="0" smtClean="0"/>
              <a:t>Cannot solve meshed systems</a:t>
            </a:r>
          </a:p>
          <a:p>
            <a:pPr lvl="1"/>
            <a:r>
              <a:rPr lang="en-US" dirty="0" smtClean="0"/>
              <a:t>Reference: </a:t>
            </a:r>
          </a:p>
          <a:p>
            <a:pPr lvl="2"/>
            <a:r>
              <a:rPr lang="en-US" dirty="0" smtClean="0"/>
              <a:t>W. H. </a:t>
            </a:r>
            <a:r>
              <a:rPr lang="en-US" dirty="0" err="1" smtClean="0"/>
              <a:t>Kersting</a:t>
            </a:r>
            <a:r>
              <a:rPr lang="en-US" dirty="0" smtClean="0"/>
              <a:t>, “Distribution System Modeling and Analysis, 2nd Edition”, CRC Press, 2007.</a:t>
            </a:r>
          </a:p>
          <a:p>
            <a:r>
              <a:rPr lang="en-US" dirty="0" smtClean="0"/>
              <a:t>Newton-Raphson Method</a:t>
            </a:r>
          </a:p>
          <a:p>
            <a:pPr lvl="1"/>
            <a:r>
              <a:rPr lang="en-US" dirty="0" smtClean="0"/>
              <a:t>Can solve meshed systems</a:t>
            </a:r>
          </a:p>
          <a:p>
            <a:pPr lvl="1"/>
            <a:r>
              <a:rPr lang="en-US" dirty="0" smtClean="0"/>
              <a:t>Requires Jacobian</a:t>
            </a:r>
          </a:p>
          <a:p>
            <a:pPr lvl="1"/>
            <a:r>
              <a:rPr lang="en-US" dirty="0" smtClean="0"/>
              <a:t>Fast converges for good initial values, otherwise, may fail to converge</a:t>
            </a:r>
          </a:p>
          <a:p>
            <a:pPr lvl="1"/>
            <a:r>
              <a:rPr lang="en-US" dirty="0" smtClean="0"/>
              <a:t>References:</a:t>
            </a:r>
          </a:p>
          <a:p>
            <a:pPr lvl="2"/>
            <a:r>
              <a:rPr lang="en-US" dirty="0" smtClean="0"/>
              <a:t>P. A. N. Garcia, J. L. R. Pereira, S. </a:t>
            </a:r>
            <a:r>
              <a:rPr lang="en-US" dirty="0" err="1" smtClean="0"/>
              <a:t>Carneiro</a:t>
            </a:r>
            <a:r>
              <a:rPr lang="en-US" dirty="0" smtClean="0"/>
              <a:t> Jr., V. M. Da Costa, and N. Martins, “Three-Phase Power Flow Calculations using the Current Injection Method”, IEEE Transaction on Power Systems, vol. 15, issue 4, pp. 508-514, May 2000.</a:t>
            </a:r>
          </a:p>
          <a:p>
            <a:pPr lvl="2"/>
            <a:r>
              <a:rPr lang="en-US" dirty="0" smtClean="0"/>
              <a:t>Araujo, L.R.; </a:t>
            </a:r>
            <a:r>
              <a:rPr lang="en-US" dirty="0" err="1" smtClean="0"/>
              <a:t>Penido</a:t>
            </a:r>
            <a:r>
              <a:rPr lang="en-US" dirty="0" smtClean="0"/>
              <a:t>, D.R.R.; </a:t>
            </a:r>
            <a:r>
              <a:rPr lang="en-US" dirty="0" err="1" smtClean="0"/>
              <a:t>Carneiro</a:t>
            </a:r>
            <a:r>
              <a:rPr lang="en-US" dirty="0" smtClean="0"/>
              <a:t>, S.; Pereira, J.L.R.; Garcia, P.A.N., “A Comparative Study on the Performance of TCIM Full Newton versus Backward-Forward Power Flow Methods for Large Distribution Systems”, in Proc. 2006 IEEE PES Power Systems Conference and Exposition, pp. 522-526.</a:t>
            </a:r>
          </a:p>
          <a:p>
            <a:pPr lvl="2"/>
            <a:endParaRPr lang="en-US" dirty="0" smtClean="0"/>
          </a:p>
          <a:p>
            <a:pPr lvl="2"/>
            <a:endParaRPr lang="en-US" dirty="0" smtClean="0"/>
          </a:p>
        </p:txBody>
      </p:sp>
    </p:spTree>
    <p:extLst>
      <p:ext uri="{BB962C8B-B14F-4D97-AF65-F5344CB8AC3E}">
        <p14:creationId xmlns:p14="http://schemas.microsoft.com/office/powerpoint/2010/main" val="1226435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smtClean="0"/>
              <a:t>Forward/Backward Sweep (FBS) method</a:t>
            </a:r>
            <a:endParaRPr lang="en-US" altLang="en-US" dirty="0"/>
          </a:p>
        </p:txBody>
      </p:sp>
      <p:sp>
        <p:nvSpPr>
          <p:cNvPr id="40963" name="Rectangle 3"/>
          <p:cNvSpPr>
            <a:spLocks noGrp="1" noChangeArrowheads="1"/>
          </p:cNvSpPr>
          <p:nvPr>
            <p:ph sz="quarter" idx="14"/>
          </p:nvPr>
        </p:nvSpPr>
        <p:spPr/>
        <p:txBody>
          <a:bodyPr>
            <a:normAutofit/>
          </a:bodyPr>
          <a:lstStyle/>
          <a:p>
            <a:r>
              <a:rPr lang="en-US" altLang="en-US" dirty="0" smtClean="0"/>
              <a:t>FBS method also called ladder solver</a:t>
            </a:r>
          </a:p>
          <a:p>
            <a:pPr lvl="1"/>
            <a:r>
              <a:rPr lang="en-US" altLang="en-US" dirty="0" smtClean="0"/>
              <a:t>Among earliest methods used for unbalanced power flow.</a:t>
            </a:r>
          </a:p>
          <a:p>
            <a:pPr lvl="1"/>
            <a:r>
              <a:rPr lang="en-US" altLang="en-US" dirty="0" smtClean="0"/>
              <a:t>Very efficient algorithm for radial systems </a:t>
            </a:r>
          </a:p>
          <a:p>
            <a:pPr lvl="1"/>
            <a:r>
              <a:rPr lang="en-US" altLang="en-US" dirty="0" smtClean="0"/>
              <a:t>Cannot solve looped systems</a:t>
            </a:r>
          </a:p>
          <a:p>
            <a:pPr lvl="1"/>
            <a:r>
              <a:rPr lang="en-US" altLang="en-US" dirty="0" smtClean="0"/>
              <a:t>Some components may make system appear non-radial</a:t>
            </a:r>
          </a:p>
          <a:p>
            <a:pPr lvl="2"/>
            <a:r>
              <a:rPr lang="en-US" altLang="en-US" dirty="0" smtClean="0"/>
              <a:t>Backflows from DG are allowed</a:t>
            </a:r>
          </a:p>
          <a:p>
            <a:pPr lvl="2"/>
            <a:r>
              <a:rPr lang="en-US" altLang="en-US" dirty="0" smtClean="0"/>
              <a:t>Lateral switching may reverse currents</a:t>
            </a:r>
          </a:p>
          <a:p>
            <a:r>
              <a:rPr lang="en-US" altLang="en-US" dirty="0" smtClean="0"/>
              <a:t>Overall very good solution method, but has known limitations</a:t>
            </a:r>
          </a:p>
          <a:p>
            <a:pPr lvl="1"/>
            <a:r>
              <a:rPr lang="en-US" altLang="en-US" dirty="0" err="1" smtClean="0"/>
              <a:t>Deltamode</a:t>
            </a:r>
            <a:r>
              <a:rPr lang="en-US" altLang="en-US" dirty="0" smtClean="0"/>
              <a:t> and reliability modules don’t support FBS solver</a:t>
            </a:r>
          </a:p>
          <a:p>
            <a:endParaRPr lang="en-US" altLang="en-US" dirty="0" smtClean="0"/>
          </a:p>
          <a:p>
            <a:pPr lvl="1"/>
            <a:endParaRPr lang="en-US" altLang="en-US" dirty="0" smtClean="0"/>
          </a:p>
          <a:p>
            <a:pPr lvl="1"/>
            <a:endParaRPr lang="en-US" altLang="en-US" dirty="0"/>
          </a:p>
        </p:txBody>
      </p:sp>
    </p:spTree>
    <p:extLst>
      <p:ext uri="{BB962C8B-B14F-4D97-AF65-F5344CB8AC3E}">
        <p14:creationId xmlns:p14="http://schemas.microsoft.com/office/powerpoint/2010/main" val="497373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t>Forward/Backward Sweep Example</a:t>
            </a:r>
            <a:endParaRPr lang="en-US" altLang="en-US"/>
          </a:p>
        </p:txBody>
      </p:sp>
      <p:grpSp>
        <p:nvGrpSpPr>
          <p:cNvPr id="41987" name="Group 5"/>
          <p:cNvGrpSpPr>
            <a:grpSpLocks/>
          </p:cNvGrpSpPr>
          <p:nvPr/>
        </p:nvGrpSpPr>
        <p:grpSpPr bwMode="auto">
          <a:xfrm>
            <a:off x="1524000" y="2057400"/>
            <a:ext cx="6248400" cy="4343400"/>
            <a:chOff x="0" y="0"/>
            <a:chExt cx="8497603" cy="7084184"/>
          </a:xfrm>
        </p:grpSpPr>
        <p:pic>
          <p:nvPicPr>
            <p:cNvPr id="4198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7603" cy="708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rot="5400000">
              <a:off x="8037374" y="4791405"/>
              <a:ext cx="1993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7947073" y="4909215"/>
              <a:ext cx="3519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a:off x="7955709" y="4968769"/>
              <a:ext cx="343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8037374" y="5068455"/>
              <a:ext cx="1993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245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t>Backward Sweep</a:t>
            </a:r>
            <a:endParaRPr lang="en-US" altLang="en-US"/>
          </a:p>
        </p:txBody>
      </p:sp>
      <p:sp>
        <p:nvSpPr>
          <p:cNvPr id="43011" name="Content Placeholder 7"/>
          <p:cNvSpPr>
            <a:spLocks noGrp="1"/>
          </p:cNvSpPr>
          <p:nvPr>
            <p:ph idx="14"/>
          </p:nvPr>
        </p:nvSpPr>
        <p:spPr>
          <a:xfrm>
            <a:off x="457200" y="1243013"/>
            <a:ext cx="8108950" cy="5065712"/>
          </a:xfrm>
        </p:spPr>
        <p:txBody>
          <a:bodyPr/>
          <a:lstStyle/>
          <a:p>
            <a:r>
              <a:rPr lang="en-US" altLang="en-US" dirty="0" smtClean="0"/>
              <a:t>Starting with an assumed or known voltage and calculate the current to each load in the system</a:t>
            </a:r>
            <a:endParaRPr lang="en-US" altLang="en-US" dirty="0"/>
          </a:p>
        </p:txBody>
      </p:sp>
      <p:grpSp>
        <p:nvGrpSpPr>
          <p:cNvPr id="2" name="Group 1"/>
          <p:cNvGrpSpPr/>
          <p:nvPr/>
        </p:nvGrpSpPr>
        <p:grpSpPr>
          <a:xfrm>
            <a:off x="838200" y="2438400"/>
            <a:ext cx="7731047" cy="3877986"/>
            <a:chOff x="838200" y="2438400"/>
            <a:chExt cx="7731047" cy="3877986"/>
          </a:xfrm>
        </p:grpSpPr>
        <p:sp>
          <p:nvSpPr>
            <p:cNvPr id="9" name="TextBox 8"/>
            <p:cNvSpPr txBox="1">
              <a:spLocks noChangeArrowheads="1"/>
            </p:cNvSpPr>
            <p:nvPr/>
          </p:nvSpPr>
          <p:spPr bwMode="auto">
            <a:xfrm>
              <a:off x="838200" y="2438400"/>
              <a:ext cx="5257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dirty="0">
                  <a:latin typeface="Courier New" charset="0"/>
                  <a:ea typeface="Courier New" charset="0"/>
                  <a:cs typeface="Courier New" charset="0"/>
                </a:rPr>
                <a:t>Node 634 </a:t>
              </a:r>
              <a:r>
                <a:rPr lang="en-US" altLang="en-US" dirty="0" smtClean="0">
                  <a:latin typeface="Courier New" charset="0"/>
                  <a:ea typeface="Courier New" charset="0"/>
                  <a:cs typeface="Courier New" charset="0"/>
                </a:rPr>
                <a:t>load:</a:t>
              </a: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 Phase </a:t>
              </a:r>
              <a:r>
                <a:rPr lang="en-US" altLang="en-US" dirty="0">
                  <a:latin typeface="Courier New" charset="0"/>
                  <a:ea typeface="Courier New" charset="0"/>
                  <a:cs typeface="Courier New" charset="0"/>
                </a:rPr>
                <a:t>a: 160 </a:t>
              </a:r>
              <a:r>
                <a:rPr lang="en-US" altLang="en-US" dirty="0" smtClean="0">
                  <a:latin typeface="Courier New" charset="0"/>
                  <a:ea typeface="Courier New" charset="0"/>
                  <a:cs typeface="Courier New" charset="0"/>
                </a:rPr>
                <a:t>kW; </a:t>
              </a:r>
              <a:r>
                <a:rPr lang="en-US" altLang="en-US" dirty="0">
                  <a:latin typeface="Courier New" charset="0"/>
                  <a:ea typeface="Courier New" charset="0"/>
                  <a:cs typeface="Courier New" charset="0"/>
                </a:rPr>
                <a:t>110 </a:t>
              </a:r>
              <a:r>
                <a:rPr lang="en-US" altLang="en-US" dirty="0" err="1">
                  <a:latin typeface="Courier New" charset="0"/>
                  <a:ea typeface="Courier New" charset="0"/>
                  <a:cs typeface="Courier New" charset="0"/>
                </a:rPr>
                <a:t>kVar</a:t>
              </a:r>
              <a:endParaRPr lang="en-US" altLang="en-US" dirty="0">
                <a:latin typeface="Courier New" charset="0"/>
                <a:ea typeface="Courier New" charset="0"/>
                <a:cs typeface="Courier New" charset="0"/>
              </a:endParaRP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Phase </a:t>
              </a:r>
              <a:r>
                <a:rPr lang="en-US" altLang="en-US" dirty="0">
                  <a:latin typeface="Courier New" charset="0"/>
                  <a:ea typeface="Courier New" charset="0"/>
                  <a:cs typeface="Courier New" charset="0"/>
                </a:rPr>
                <a:t>b: 120 </a:t>
              </a:r>
              <a:r>
                <a:rPr lang="en-US" altLang="en-US" dirty="0" smtClean="0">
                  <a:latin typeface="Courier New" charset="0"/>
                  <a:ea typeface="Courier New" charset="0"/>
                  <a:cs typeface="Courier New" charset="0"/>
                </a:rPr>
                <a:t>kW;  90 </a:t>
              </a:r>
              <a:r>
                <a:rPr lang="en-US" altLang="en-US" dirty="0" err="1">
                  <a:latin typeface="Courier New" charset="0"/>
                  <a:ea typeface="Courier New" charset="0"/>
                  <a:cs typeface="Courier New" charset="0"/>
                </a:rPr>
                <a:t>kVar</a:t>
              </a:r>
              <a:endParaRPr lang="en-US" altLang="en-US" dirty="0">
                <a:latin typeface="Courier New" charset="0"/>
                <a:ea typeface="Courier New" charset="0"/>
                <a:cs typeface="Courier New" charset="0"/>
              </a:endParaRP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Phase </a:t>
              </a:r>
              <a:r>
                <a:rPr lang="en-US" altLang="en-US" dirty="0">
                  <a:latin typeface="Courier New" charset="0"/>
                  <a:ea typeface="Courier New" charset="0"/>
                  <a:cs typeface="Courier New" charset="0"/>
                </a:rPr>
                <a:t>c: 120 </a:t>
              </a:r>
              <a:r>
                <a:rPr lang="en-US" altLang="en-US" dirty="0" smtClean="0">
                  <a:latin typeface="Courier New" charset="0"/>
                  <a:ea typeface="Courier New" charset="0"/>
                  <a:cs typeface="Courier New" charset="0"/>
                </a:rPr>
                <a:t>kW;  90 </a:t>
              </a:r>
              <a:r>
                <a:rPr lang="en-US" altLang="en-US" dirty="0" err="1">
                  <a:latin typeface="Courier New" charset="0"/>
                  <a:ea typeface="Courier New" charset="0"/>
                  <a:cs typeface="Courier New" charset="0"/>
                </a:rPr>
                <a:t>kVar</a:t>
              </a:r>
              <a:endParaRPr lang="en-US" altLang="en-US" dirty="0">
                <a:latin typeface="Courier New" charset="0"/>
                <a:ea typeface="Courier New" charset="0"/>
                <a:cs typeface="Courier New" charset="0"/>
              </a:endParaRPr>
            </a:p>
          </p:txBody>
        </p:sp>
        <p:sp>
          <p:nvSpPr>
            <p:cNvPr id="10" name="TextBox 9"/>
            <p:cNvSpPr txBox="1">
              <a:spLocks noChangeArrowheads="1"/>
            </p:cNvSpPr>
            <p:nvPr/>
          </p:nvSpPr>
          <p:spPr bwMode="auto">
            <a:xfrm>
              <a:off x="838200" y="3638729"/>
              <a:ext cx="3581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dirty="0" smtClean="0">
                  <a:latin typeface="Courier New" charset="0"/>
                  <a:ea typeface="Courier New" charset="0"/>
                  <a:cs typeface="Courier New" charset="0"/>
                </a:rPr>
                <a:t>Assume:</a:t>
              </a: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 Phase </a:t>
              </a:r>
              <a:r>
                <a:rPr lang="en-US" altLang="en-US" dirty="0" err="1">
                  <a:latin typeface="Courier New" charset="0"/>
                  <a:ea typeface="Courier New" charset="0"/>
                  <a:cs typeface="Courier New" charset="0"/>
                </a:rPr>
                <a:t>V</a:t>
              </a:r>
              <a:r>
                <a:rPr lang="en-US" altLang="en-US" baseline="-25000" dirty="0" err="1">
                  <a:latin typeface="Courier New" charset="0"/>
                  <a:ea typeface="Courier New" charset="0"/>
                  <a:cs typeface="Courier New" charset="0"/>
                </a:rPr>
                <a:t>a</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+2401    +0j</a:t>
              </a:r>
              <a:endParaRPr lang="en-US" altLang="en-US" dirty="0">
                <a:latin typeface="Courier New" charset="0"/>
                <a:ea typeface="Courier New" charset="0"/>
                <a:cs typeface="Courier New" charset="0"/>
              </a:endParaRP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Phase </a:t>
              </a:r>
              <a:r>
                <a:rPr lang="en-US" altLang="en-US" dirty="0" err="1">
                  <a:latin typeface="Courier New" charset="0"/>
                  <a:ea typeface="Courier New" charset="0"/>
                  <a:cs typeface="Courier New" charset="0"/>
                </a:rPr>
                <a:t>V</a:t>
              </a:r>
              <a:r>
                <a:rPr lang="en-US" altLang="en-US" baseline="-25000" dirty="0" err="1">
                  <a:latin typeface="Courier New" charset="0"/>
                  <a:ea typeface="Courier New" charset="0"/>
                  <a:cs typeface="Courier New" charset="0"/>
                </a:rPr>
                <a:t>b</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1200 -</a:t>
              </a:r>
              <a:r>
                <a:rPr lang="en-US" altLang="en-US" dirty="0">
                  <a:latin typeface="Courier New" charset="0"/>
                  <a:ea typeface="Courier New" charset="0"/>
                  <a:cs typeface="Courier New" charset="0"/>
                </a:rPr>
                <a:t>2080j</a:t>
              </a: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Phase </a:t>
              </a:r>
              <a:r>
                <a:rPr lang="en-US" altLang="en-US" dirty="0" err="1">
                  <a:latin typeface="Courier New" charset="0"/>
                  <a:ea typeface="Courier New" charset="0"/>
                  <a:cs typeface="Courier New" charset="0"/>
                </a:rPr>
                <a:t>V</a:t>
              </a:r>
              <a:r>
                <a:rPr lang="en-US" altLang="en-US" baseline="-25000" dirty="0" err="1">
                  <a:latin typeface="Courier New" charset="0"/>
                  <a:ea typeface="Courier New" charset="0"/>
                  <a:cs typeface="Courier New" charset="0"/>
                </a:rPr>
                <a:t>c</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1200 +</a:t>
              </a:r>
              <a:r>
                <a:rPr lang="en-US" altLang="en-US" dirty="0">
                  <a:latin typeface="Courier New" charset="0"/>
                  <a:ea typeface="Courier New" charset="0"/>
                  <a:cs typeface="Courier New" charset="0"/>
                </a:rPr>
                <a:t>2080j</a:t>
              </a:r>
            </a:p>
          </p:txBody>
        </p:sp>
        <p:sp>
          <p:nvSpPr>
            <p:cNvPr id="11" name="TextBox 10"/>
            <p:cNvSpPr txBox="1">
              <a:spLocks noChangeArrowheads="1"/>
            </p:cNvSpPr>
            <p:nvPr/>
          </p:nvSpPr>
          <p:spPr bwMode="auto">
            <a:xfrm>
              <a:off x="838200" y="5116057"/>
              <a:ext cx="5257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dirty="0">
                  <a:latin typeface="Courier New" charset="0"/>
                  <a:ea typeface="Courier New" charset="0"/>
                  <a:cs typeface="Courier New" charset="0"/>
                </a:rPr>
                <a:t>Yields: </a:t>
              </a:r>
              <a:endParaRPr lang="en-US" altLang="en-US" dirty="0" smtClean="0">
                <a:latin typeface="Courier New" charset="0"/>
                <a:ea typeface="Courier New" charset="0"/>
                <a:cs typeface="Courier New" charset="0"/>
              </a:endParaRPr>
            </a:p>
            <a:p>
              <a:pPr eaLnBrk="1" hangingPunct="1"/>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I</a:t>
              </a:r>
              <a:r>
                <a:rPr lang="en-US" altLang="en-US" baseline="-25000" dirty="0" err="1" smtClean="0">
                  <a:latin typeface="Courier New" charset="0"/>
                  <a:ea typeface="Courier New" charset="0"/>
                  <a:cs typeface="Courier New" charset="0"/>
                </a:rPr>
                <a:t>a</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+66.6 -45.8j</a:t>
              </a:r>
              <a:endParaRPr lang="en-US" altLang="en-US" dirty="0">
                <a:latin typeface="Courier New" charset="0"/>
                <a:ea typeface="Courier New" charset="0"/>
                <a:cs typeface="Courier New" charset="0"/>
              </a:endParaRPr>
            </a:p>
            <a:p>
              <a:pPr eaLnBrk="1" hangingPunct="1"/>
              <a:r>
                <a:rPr lang="en-US" altLang="en-US" dirty="0">
                  <a:latin typeface="Courier New" charset="0"/>
                  <a:ea typeface="Courier New" charset="0"/>
                  <a:cs typeface="Courier New" charset="0"/>
                </a:rPr>
                <a:t>  </a:t>
              </a:r>
              <a:r>
                <a:rPr lang="en-US" altLang="en-US" dirty="0" err="1" smtClean="0">
                  <a:latin typeface="Courier New" charset="0"/>
                  <a:ea typeface="Courier New" charset="0"/>
                  <a:cs typeface="Courier New" charset="0"/>
                </a:rPr>
                <a:t>I</a:t>
              </a:r>
              <a:r>
                <a:rPr lang="en-US" altLang="en-US" baseline="-25000" dirty="0" err="1" smtClean="0">
                  <a:latin typeface="Courier New" charset="0"/>
                  <a:ea typeface="Courier New" charset="0"/>
                  <a:cs typeface="Courier New" charset="0"/>
                </a:rPr>
                <a:t>b</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57.4 -</a:t>
              </a:r>
              <a:r>
                <a:rPr lang="en-US" altLang="en-US" dirty="0">
                  <a:latin typeface="Courier New" charset="0"/>
                  <a:ea typeface="Courier New" charset="0"/>
                  <a:cs typeface="Courier New" charset="0"/>
                </a:rPr>
                <a:t>24.6j</a:t>
              </a:r>
            </a:p>
            <a:p>
              <a:pPr eaLnBrk="1" hangingPunct="1"/>
              <a:r>
                <a:rPr lang="en-US" altLang="en-US" dirty="0" smtClean="0">
                  <a:latin typeface="Courier New" charset="0"/>
                  <a:ea typeface="Courier New" charset="0"/>
                  <a:cs typeface="Courier New" charset="0"/>
                </a:rPr>
                <a:t>  </a:t>
              </a:r>
              <a:r>
                <a:rPr lang="en-US" altLang="en-US" dirty="0" err="1" smtClean="0">
                  <a:latin typeface="Courier New" charset="0"/>
                  <a:ea typeface="Courier New" charset="0"/>
                  <a:cs typeface="Courier New" charset="0"/>
                </a:rPr>
                <a:t>I</a:t>
              </a:r>
              <a:r>
                <a:rPr lang="en-US" altLang="en-US" baseline="-25000" dirty="0" err="1" smtClean="0">
                  <a:latin typeface="Courier New" charset="0"/>
                  <a:ea typeface="Courier New" charset="0"/>
                  <a:cs typeface="Courier New" charset="0"/>
                </a:rPr>
                <a:t>c</a:t>
              </a:r>
              <a:r>
                <a:rPr lang="en-US" altLang="en-US" dirty="0">
                  <a:latin typeface="Courier New" charset="0"/>
                  <a:ea typeface="Courier New" charset="0"/>
                  <a:cs typeface="Courier New" charset="0"/>
                </a:rPr>
                <a:t>= </a:t>
              </a:r>
              <a:r>
                <a:rPr lang="en-US" altLang="en-US" dirty="0" smtClean="0">
                  <a:latin typeface="Courier New" charset="0"/>
                  <a:ea typeface="Courier New" charset="0"/>
                  <a:cs typeface="Courier New" charset="0"/>
                </a:rPr>
                <a:t> +7.5 +62.0j</a:t>
              </a:r>
              <a:endParaRPr lang="en-US" altLang="en-US" dirty="0">
                <a:latin typeface="Courier New" charset="0"/>
                <a:ea typeface="Courier New" charset="0"/>
                <a:cs typeface="Courier New" charset="0"/>
              </a:endParaRPr>
            </a:p>
          </p:txBody>
        </p:sp>
        <p:sp>
          <p:nvSpPr>
            <p:cNvPr id="12" name="TextBox 11"/>
            <p:cNvSpPr txBox="1">
              <a:spLocks noChangeArrowheads="1"/>
            </p:cNvSpPr>
            <p:nvPr/>
          </p:nvSpPr>
          <p:spPr bwMode="auto">
            <a:xfrm>
              <a:off x="4987847" y="3629731"/>
              <a:ext cx="3581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dirty="0" smtClean="0">
                  <a:latin typeface="Courier New" charset="0"/>
                  <a:ea typeface="Courier New" charset="0"/>
                  <a:cs typeface="Courier New" charset="0"/>
                </a:rPr>
                <a:t>Given: </a:t>
              </a:r>
              <a:r>
                <a:rPr lang="en-US" altLang="en-US" dirty="0">
                  <a:latin typeface="Courier New" charset="0"/>
                  <a:ea typeface="Courier New" charset="0"/>
                  <a:cs typeface="Courier New" charset="0"/>
                </a:rPr>
                <a:t>I=(S/V)</a:t>
              </a:r>
              <a:r>
                <a:rPr lang="en-US" altLang="en-US" baseline="30000" dirty="0">
                  <a:latin typeface="Courier New" charset="0"/>
                  <a:ea typeface="Courier New" charset="0"/>
                  <a:cs typeface="Courier New" charset="0"/>
                </a:rPr>
                <a:t>*</a:t>
              </a:r>
            </a:p>
          </p:txBody>
        </p:sp>
      </p:grpSp>
    </p:spTree>
    <p:extLst>
      <p:ext uri="{BB962C8B-B14F-4D97-AF65-F5344CB8AC3E}">
        <p14:creationId xmlns:p14="http://schemas.microsoft.com/office/powerpoint/2010/main" val="1112269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3200"/>
            <a:ext cx="42195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noChangeArrowheads="1"/>
          </p:cNvSpPr>
          <p:nvPr>
            <p:ph type="title"/>
          </p:nvPr>
        </p:nvSpPr>
        <p:spPr/>
        <p:txBody>
          <a:bodyPr/>
          <a:lstStyle/>
          <a:p>
            <a:r>
              <a:rPr lang="en-US" altLang="en-US" smtClean="0"/>
              <a:t>Backward Sweep</a:t>
            </a:r>
            <a:endParaRPr lang="en-US" altLang="en-US"/>
          </a:p>
        </p:txBody>
      </p:sp>
      <p:sp>
        <p:nvSpPr>
          <p:cNvPr id="44036" name="Content Placeholder 7"/>
          <p:cNvSpPr>
            <a:spLocks noGrp="1"/>
          </p:cNvSpPr>
          <p:nvPr>
            <p:ph idx="14"/>
          </p:nvPr>
        </p:nvSpPr>
        <p:spPr>
          <a:xfrm>
            <a:off x="457200" y="1243013"/>
            <a:ext cx="8108950" cy="5065712"/>
          </a:xfrm>
        </p:spPr>
        <p:txBody>
          <a:bodyPr/>
          <a:lstStyle/>
          <a:p>
            <a:r>
              <a:rPr lang="en-US" altLang="en-US" dirty="0" smtClean="0"/>
              <a:t>Sum the currents at each node in the system until the current at the source is determined.</a:t>
            </a:r>
            <a:endParaRPr lang="en-US" altLang="en-US" dirty="0"/>
          </a:p>
        </p:txBody>
      </p:sp>
      <p:cxnSp>
        <p:nvCxnSpPr>
          <p:cNvPr id="12" name="Straight Arrow Connector 11"/>
          <p:cNvCxnSpPr/>
          <p:nvPr/>
        </p:nvCxnSpPr>
        <p:spPr>
          <a:xfrm rot="5400000" flipH="1" flipV="1">
            <a:off x="5982494" y="41521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rot="5400000" flipH="1" flipV="1">
            <a:off x="2934494" y="41521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rot="5400000" flipH="1" flipV="1">
            <a:off x="2096294" y="41521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rot="5400000" flipH="1" flipV="1">
            <a:off x="2934494" y="6514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rot="5400000" flipH="1" flipV="1">
            <a:off x="3771900" y="5295900"/>
            <a:ext cx="381000" cy="152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rot="5400000" flipH="1" flipV="1">
            <a:off x="5982494" y="5371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rot="5400000" flipH="1" flipV="1">
            <a:off x="4915694" y="5371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rot="5400000" flipH="1" flipV="1">
            <a:off x="2096294" y="54475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TextBox 20"/>
          <p:cNvSpPr txBox="1">
            <a:spLocks noChangeArrowheads="1"/>
          </p:cNvSpPr>
          <p:nvPr/>
        </p:nvSpPr>
        <p:spPr bwMode="auto">
          <a:xfrm>
            <a:off x="6198394" y="3752373"/>
            <a:ext cx="21621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sz="1400" dirty="0" err="1">
                <a:latin typeface="Courier New" charset="0"/>
                <a:ea typeface="Courier New" charset="0"/>
                <a:cs typeface="Courier New" charset="0"/>
              </a:rPr>
              <a:t>I</a:t>
            </a:r>
            <a:r>
              <a:rPr lang="en-US" altLang="en-US" sz="1400" baseline="-25000" dirty="0" err="1">
                <a:latin typeface="Courier New" charset="0"/>
                <a:ea typeface="Courier New" charset="0"/>
                <a:cs typeface="Courier New" charset="0"/>
              </a:rPr>
              <a:t>a</a:t>
            </a:r>
            <a:r>
              <a:rPr lang="en-US" altLang="en-US" sz="1400" dirty="0">
                <a:latin typeface="Courier New" charset="0"/>
                <a:ea typeface="Courier New" charset="0"/>
                <a:cs typeface="Courier New" charset="0"/>
              </a:rPr>
              <a:t>= </a:t>
            </a:r>
            <a:r>
              <a:rPr lang="en-US" altLang="en-US" sz="1400" dirty="0" smtClean="0">
                <a:latin typeface="Courier New" charset="0"/>
                <a:ea typeface="Courier New" charset="0"/>
                <a:cs typeface="Courier New" charset="0"/>
              </a:rPr>
              <a:t>+66.6 -45.8j</a:t>
            </a:r>
            <a:endParaRPr lang="en-US" altLang="en-US" sz="1400" dirty="0">
              <a:latin typeface="Courier New" charset="0"/>
              <a:ea typeface="Courier New" charset="0"/>
              <a:cs typeface="Courier New" charset="0"/>
            </a:endParaRPr>
          </a:p>
          <a:p>
            <a:pPr eaLnBrk="1" hangingPunct="1"/>
            <a:r>
              <a:rPr lang="en-US" altLang="en-US" sz="1400" dirty="0" err="1">
                <a:latin typeface="Courier New" charset="0"/>
                <a:ea typeface="Courier New" charset="0"/>
                <a:cs typeface="Courier New" charset="0"/>
              </a:rPr>
              <a:t>I</a:t>
            </a:r>
            <a:r>
              <a:rPr lang="en-US" altLang="en-US" sz="1400" baseline="-25000" dirty="0" err="1">
                <a:latin typeface="Courier New" charset="0"/>
                <a:ea typeface="Courier New" charset="0"/>
                <a:cs typeface="Courier New" charset="0"/>
              </a:rPr>
              <a:t>b</a:t>
            </a:r>
            <a:r>
              <a:rPr lang="en-US" altLang="en-US" sz="1400" dirty="0">
                <a:latin typeface="Courier New" charset="0"/>
                <a:ea typeface="Courier New" charset="0"/>
                <a:cs typeface="Courier New" charset="0"/>
              </a:rPr>
              <a:t>= -</a:t>
            </a:r>
            <a:r>
              <a:rPr lang="en-US" altLang="en-US" sz="1400" dirty="0" smtClean="0">
                <a:latin typeface="Courier New" charset="0"/>
                <a:ea typeface="Courier New" charset="0"/>
                <a:cs typeface="Courier New" charset="0"/>
              </a:rPr>
              <a:t>57.4 -</a:t>
            </a:r>
            <a:r>
              <a:rPr lang="en-US" altLang="en-US" sz="1400" dirty="0">
                <a:latin typeface="Courier New" charset="0"/>
                <a:ea typeface="Courier New" charset="0"/>
                <a:cs typeface="Courier New" charset="0"/>
              </a:rPr>
              <a:t>24.6j</a:t>
            </a:r>
          </a:p>
          <a:p>
            <a:pPr eaLnBrk="1" hangingPunct="1"/>
            <a:r>
              <a:rPr lang="en-US" altLang="en-US" sz="1400" dirty="0" err="1">
                <a:latin typeface="Courier New" charset="0"/>
                <a:ea typeface="Courier New" charset="0"/>
                <a:cs typeface="Courier New" charset="0"/>
              </a:rPr>
              <a:t>I</a:t>
            </a:r>
            <a:r>
              <a:rPr lang="en-US" altLang="en-US" sz="1400" baseline="-25000" dirty="0" err="1">
                <a:latin typeface="Courier New" charset="0"/>
                <a:ea typeface="Courier New" charset="0"/>
                <a:cs typeface="Courier New" charset="0"/>
              </a:rPr>
              <a:t>c</a:t>
            </a:r>
            <a:r>
              <a:rPr lang="en-US" altLang="en-US" sz="1400" dirty="0">
                <a:latin typeface="Courier New" charset="0"/>
                <a:ea typeface="Courier New" charset="0"/>
                <a:cs typeface="Courier New" charset="0"/>
              </a:rPr>
              <a:t>= </a:t>
            </a:r>
            <a:r>
              <a:rPr lang="en-US" altLang="en-US" sz="1400" dirty="0" smtClean="0">
                <a:latin typeface="Courier New" charset="0"/>
                <a:ea typeface="Courier New" charset="0"/>
                <a:cs typeface="Courier New" charset="0"/>
              </a:rPr>
              <a:t> +7.5 +62.0j</a:t>
            </a:r>
            <a:endParaRPr lang="en-US" altLang="en-US" sz="1400" dirty="0">
              <a:latin typeface="Courier New" charset="0"/>
              <a:ea typeface="Courier New" charset="0"/>
              <a:cs typeface="Courier New" charset="0"/>
            </a:endParaRPr>
          </a:p>
        </p:txBody>
      </p:sp>
      <p:cxnSp>
        <p:nvCxnSpPr>
          <p:cNvPr id="23" name="Straight Arrow Connector 22"/>
          <p:cNvCxnSpPr/>
          <p:nvPr/>
        </p:nvCxnSpPr>
        <p:spPr>
          <a:xfrm rot="10800000">
            <a:off x="5486400" y="3276600"/>
            <a:ext cx="457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rot="10800000">
            <a:off x="4495800" y="4724400"/>
            <a:ext cx="457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p:nvPr/>
        </p:nvCxnSpPr>
        <p:spPr>
          <a:xfrm rot="10800000">
            <a:off x="5410200" y="4724400"/>
            <a:ext cx="457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flipV="1">
            <a:off x="2438400" y="3581400"/>
            <a:ext cx="5334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flipV="1">
            <a:off x="2438400" y="4724400"/>
            <a:ext cx="5334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3429000" y="3581400"/>
            <a:ext cx="5334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p:nvPr/>
        </p:nvCxnSpPr>
        <p:spPr>
          <a:xfrm flipV="1">
            <a:off x="3429000" y="4724400"/>
            <a:ext cx="5334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rot="10800000">
            <a:off x="4572000" y="3276600"/>
            <a:ext cx="6096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rot="5400000" flipH="1" flipV="1">
            <a:off x="4077494" y="6514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p:nvPr/>
        </p:nvCxnSpPr>
        <p:spPr>
          <a:xfrm rot="5400000" flipH="1" flipV="1">
            <a:off x="3124994" y="5409406"/>
            <a:ext cx="457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rot="5400000" flipH="1" flipV="1">
            <a:off x="4267994" y="5409406"/>
            <a:ext cx="457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0" name="Straight Arrow Connector 39"/>
          <p:cNvCxnSpPr/>
          <p:nvPr/>
        </p:nvCxnSpPr>
        <p:spPr>
          <a:xfrm rot="5400000" flipH="1" flipV="1">
            <a:off x="4229894" y="4228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rot="5400000" flipH="1" flipV="1">
            <a:off x="3925094" y="3466306"/>
            <a:ext cx="3810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347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par>
                                <p:cTn id="23" presetID="3" presetClass="exit" presetSubtype="10" fill="hold" nodeType="withEffect">
                                  <p:stCondLst>
                                    <p:cond delay="0"/>
                                  </p:stCondLst>
                                  <p:childTnLst>
                                    <p:animEffect transition="out" filter="blinds(horizontal)">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par>
                                <p:cTn id="35" presetID="3" presetClass="entr" presetSubtype="1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500"/>
                                        <p:tgtEl>
                                          <p:spTgt spid="31"/>
                                        </p:tgtEl>
                                      </p:cBhvr>
                                    </p:animEffect>
                                  </p:childTnLst>
                                </p:cTn>
                              </p:par>
                              <p:par>
                                <p:cTn id="38" presetID="3" presetClass="entr" presetSubtype="1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par>
                                <p:cTn id="41" presetID="3" presetClass="entr" presetSubtype="1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linds(horizontal)">
                                      <p:cBhvr>
                                        <p:cTn id="43" dur="500"/>
                                        <p:tgtEl>
                                          <p:spTgt spid="23"/>
                                        </p:tgtEl>
                                      </p:cBhvr>
                                    </p:animEffect>
                                  </p:childTnLst>
                                </p:cTn>
                              </p:par>
                              <p:par>
                                <p:cTn id="44" presetID="3" presetClass="entr" presetSubtype="1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linds(horizontal)">
                                      <p:cBhvr>
                                        <p:cTn id="46" dur="500"/>
                                        <p:tgtEl>
                                          <p:spTgt spid="26"/>
                                        </p:tgtEl>
                                      </p:cBhvr>
                                    </p:animEffect>
                                  </p:childTnLst>
                                </p:cTn>
                              </p:par>
                              <p:par>
                                <p:cTn id="47" presetID="3" presetClass="entr" presetSubtype="1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linds(horizontal)">
                                      <p:cBhvr>
                                        <p:cTn id="49" dur="500"/>
                                        <p:tgtEl>
                                          <p:spTgt spid="37"/>
                                        </p:tgtEl>
                                      </p:cBhvr>
                                    </p:animEffect>
                                  </p:childTnLst>
                                </p:cTn>
                              </p:par>
                              <p:par>
                                <p:cTn id="50" presetID="3" presetClass="entr" presetSubtype="1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nodeType="clickEffect">
                                  <p:stCondLst>
                                    <p:cond delay="0"/>
                                  </p:stCondLst>
                                  <p:childTnLst>
                                    <p:animEffect transition="out" filter="blinds(horizontal)">
                                      <p:cBhvr>
                                        <p:cTn id="56" dur="500"/>
                                        <p:tgtEl>
                                          <p:spTgt spid="39"/>
                                        </p:tgtEl>
                                      </p:cBhvr>
                                    </p:animEffect>
                                    <p:set>
                                      <p:cBhvr>
                                        <p:cTn id="57" dur="1" fill="hold">
                                          <p:stCondLst>
                                            <p:cond delay="499"/>
                                          </p:stCondLst>
                                        </p:cTn>
                                        <p:tgtEl>
                                          <p:spTgt spid="39"/>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par>
                                <p:cTn id="61" presetID="3" presetClass="exit" presetSubtype="10" fill="hold" nodeType="withEffect">
                                  <p:stCondLst>
                                    <p:cond delay="0"/>
                                  </p:stCondLst>
                                  <p:childTnLst>
                                    <p:animEffect transition="out" filter="blinds(horizontal)">
                                      <p:cBhvr>
                                        <p:cTn id="62" dur="500"/>
                                        <p:tgtEl>
                                          <p:spTgt spid="27"/>
                                        </p:tgtEl>
                                      </p:cBhvr>
                                    </p:animEffect>
                                    <p:set>
                                      <p:cBhvr>
                                        <p:cTn id="63" dur="1" fill="hold">
                                          <p:stCondLst>
                                            <p:cond delay="499"/>
                                          </p:stCondLst>
                                        </p:cTn>
                                        <p:tgtEl>
                                          <p:spTgt spid="27"/>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31"/>
                                        </p:tgtEl>
                                      </p:cBhvr>
                                    </p:animEffect>
                                    <p:set>
                                      <p:cBhvr>
                                        <p:cTn id="66" dur="1" fill="hold">
                                          <p:stCondLst>
                                            <p:cond delay="499"/>
                                          </p:stCondLst>
                                        </p:cTn>
                                        <p:tgtEl>
                                          <p:spTgt spid="31"/>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par>
                                <p:cTn id="73" presetID="3" presetClass="entr" presetSubtype="1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linds(horizontal)">
                                      <p:cBhvr>
                                        <p:cTn id="75" dur="500"/>
                                        <p:tgtEl>
                                          <p:spTgt spid="34"/>
                                        </p:tgtEl>
                                      </p:cBhvr>
                                    </p:animEffect>
                                  </p:childTnLst>
                                </p:cTn>
                              </p:par>
                              <p:par>
                                <p:cTn id="76" presetID="3" presetClass="entr" presetSubtype="1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blinds(horizontal)">
                                      <p:cBhvr>
                                        <p:cTn id="78" dur="500"/>
                                        <p:tgtEl>
                                          <p:spTgt spid="32"/>
                                        </p:tgtEl>
                                      </p:cBhvr>
                                    </p:animEffect>
                                  </p:childTnLst>
                                </p:cTn>
                              </p:par>
                              <p:par>
                                <p:cTn id="79" presetID="3" presetClass="entr" presetSubtype="1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blinds(horizontal)">
                                      <p:cBhvr>
                                        <p:cTn id="81" dur="500"/>
                                        <p:tgtEl>
                                          <p:spTgt spid="33"/>
                                        </p:tgtEl>
                                      </p:cBhvr>
                                    </p:animEffect>
                                  </p:childTnLst>
                                </p:cTn>
                              </p:par>
                              <p:par>
                                <p:cTn id="82" presetID="3" presetClass="entr" presetSubtype="1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blinds(horizontal)">
                                      <p:cBhvr>
                                        <p:cTn id="84" dur="500"/>
                                        <p:tgtEl>
                                          <p:spTgt spid="2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xit" presetSubtype="10" fill="hold" nodeType="clickEffect">
                                  <p:stCondLst>
                                    <p:cond delay="0"/>
                                  </p:stCondLst>
                                  <p:childTnLst>
                                    <p:animEffect transition="out" filter="blinds(horizontal)">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25"/>
                                        </p:tgtEl>
                                      </p:cBhvr>
                                    </p:animEffect>
                                    <p:set>
                                      <p:cBhvr>
                                        <p:cTn id="92" dur="1" fill="hold">
                                          <p:stCondLst>
                                            <p:cond delay="499"/>
                                          </p:stCondLst>
                                        </p:cTn>
                                        <p:tgtEl>
                                          <p:spTgt spid="25"/>
                                        </p:tgtEl>
                                        <p:attrNameLst>
                                          <p:attrName>style.visibility</p:attrName>
                                        </p:attrNameLst>
                                      </p:cBhvr>
                                      <p:to>
                                        <p:strVal val="hidden"/>
                                      </p:to>
                                    </p:set>
                                  </p:childTnLst>
                                </p:cTn>
                              </p:par>
                              <p:par>
                                <p:cTn id="93" presetID="3" presetClass="entr" presetSubtype="1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blinds(horizontal)">
                                      <p:cBhvr>
                                        <p:cTn id="95" dur="500"/>
                                        <p:tgtEl>
                                          <p:spTgt spid="4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xit" presetSubtype="10" fill="hold" nodeType="clickEffect">
                                  <p:stCondLst>
                                    <p:cond delay="0"/>
                                  </p:stCondLst>
                                  <p:childTnLst>
                                    <p:animEffect transition="out" filter="blinds(horizontal)">
                                      <p:cBhvr>
                                        <p:cTn id="99" dur="500"/>
                                        <p:tgtEl>
                                          <p:spTgt spid="40"/>
                                        </p:tgtEl>
                                      </p:cBhvr>
                                    </p:animEffect>
                                    <p:set>
                                      <p:cBhvr>
                                        <p:cTn id="100" dur="1" fill="hold">
                                          <p:stCondLst>
                                            <p:cond delay="499"/>
                                          </p:stCondLst>
                                        </p:cTn>
                                        <p:tgtEl>
                                          <p:spTgt spid="40"/>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34"/>
                                        </p:tgtEl>
                                      </p:cBhvr>
                                    </p:animEffect>
                                    <p:set>
                                      <p:cBhvr>
                                        <p:cTn id="103" dur="1" fill="hold">
                                          <p:stCondLst>
                                            <p:cond delay="499"/>
                                          </p:stCondLst>
                                        </p:cTn>
                                        <p:tgtEl>
                                          <p:spTgt spid="34"/>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32"/>
                                        </p:tgtEl>
                                      </p:cBhvr>
                                    </p:animEffect>
                                    <p:set>
                                      <p:cBhvr>
                                        <p:cTn id="106" dur="1" fill="hold">
                                          <p:stCondLst>
                                            <p:cond delay="499"/>
                                          </p:stCondLst>
                                        </p:cTn>
                                        <p:tgtEl>
                                          <p:spTgt spid="32"/>
                                        </p:tgtEl>
                                        <p:attrNameLst>
                                          <p:attrName>style.visibility</p:attrName>
                                        </p:attrNameLst>
                                      </p:cBhvr>
                                      <p:to>
                                        <p:strVal val="hidden"/>
                                      </p:to>
                                    </p:set>
                                  </p:childTnLst>
                                </p:cTn>
                              </p:par>
                              <p:par>
                                <p:cTn id="107" presetID="3" presetClass="entr" presetSubtype="1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blinds(horizontal)">
                                      <p:cBhvr>
                                        <p:cTn id="10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95600"/>
            <a:ext cx="42195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r>
              <a:rPr lang="en-US" altLang="en-US" smtClean="0"/>
              <a:t>Forward Sweep</a:t>
            </a:r>
            <a:endParaRPr lang="en-US" altLang="en-US"/>
          </a:p>
        </p:txBody>
      </p:sp>
      <p:sp>
        <p:nvSpPr>
          <p:cNvPr id="24" name="Content Placeholder 7"/>
          <p:cNvSpPr>
            <a:spLocks noGrp="1"/>
          </p:cNvSpPr>
          <p:nvPr>
            <p:ph idx="14"/>
          </p:nvPr>
        </p:nvSpPr>
        <p:spPr>
          <a:xfrm>
            <a:off x="457200" y="1243013"/>
            <a:ext cx="8108950" cy="5065712"/>
          </a:xfrm>
        </p:spPr>
        <p:txBody>
          <a:bodyPr/>
          <a:lstStyle/>
          <a:p>
            <a:r>
              <a:rPr lang="en-US" dirty="0" smtClean="0"/>
              <a:t>Use currents to determine voltage drops on segments</a:t>
            </a:r>
            <a:endParaRPr lang="en-US" dirty="0"/>
          </a:p>
          <a:p>
            <a:pPr lvl="1"/>
            <a:r>
              <a:rPr lang="en-US" dirty="0" smtClean="0"/>
              <a:t>Voltage drop depends on load of other phases</a:t>
            </a:r>
            <a:br>
              <a:rPr lang="en-US" dirty="0" smtClean="0"/>
            </a:br>
            <a:r>
              <a:rPr lang="en-US" dirty="0" smtClean="0">
                <a:sym typeface="Wingdings"/>
              </a:rPr>
              <a:t> </a:t>
            </a:r>
            <a:r>
              <a:rPr lang="en-US" dirty="0" smtClean="0"/>
              <a:t>complete per phase calculation must be used</a:t>
            </a:r>
            <a:endParaRPr lang="en-US" dirty="0"/>
          </a:p>
        </p:txBody>
      </p:sp>
      <p:cxnSp>
        <p:nvCxnSpPr>
          <p:cNvPr id="26" name="Straight Arrow Connector 25"/>
          <p:cNvCxnSpPr/>
          <p:nvPr/>
        </p:nvCxnSpPr>
        <p:spPr>
          <a:xfrm rot="5400000">
            <a:off x="2401094" y="3618706"/>
            <a:ext cx="381000" cy="1588"/>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p:nvPr/>
        </p:nvCxnSpPr>
        <p:spPr>
          <a:xfrm rot="5400000">
            <a:off x="2401094" y="4456906"/>
            <a:ext cx="381000" cy="15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p:nvPr/>
        </p:nvCxnSpPr>
        <p:spPr>
          <a:xfrm rot="5400000">
            <a:off x="2401094" y="5676106"/>
            <a:ext cx="3810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rot="5400000">
            <a:off x="1410494" y="5676106"/>
            <a:ext cx="3810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rot="10800000">
            <a:off x="2057400" y="4038600"/>
            <a:ext cx="381000" cy="1588"/>
          </a:xfrm>
          <a:prstGeom prst="straightConnector1">
            <a:avLst/>
          </a:prstGeom>
          <a:ln w="25400">
            <a:tailEnd type="arrow"/>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rot="10800000">
            <a:off x="1066800" y="4038600"/>
            <a:ext cx="3810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p:nvPr/>
        </p:nvCxnSpPr>
        <p:spPr>
          <a:xfrm flipV="1">
            <a:off x="3124200" y="4038600"/>
            <a:ext cx="457200" cy="1588"/>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35" name="Straight Arrow Connector 34"/>
          <p:cNvCxnSpPr/>
          <p:nvPr/>
        </p:nvCxnSpPr>
        <p:spPr>
          <a:xfrm flipV="1">
            <a:off x="4038600" y="3429000"/>
            <a:ext cx="4572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36" name="Straight Arrow Connector 35"/>
          <p:cNvCxnSpPr/>
          <p:nvPr/>
        </p:nvCxnSpPr>
        <p:spPr>
          <a:xfrm flipV="1">
            <a:off x="3048000" y="5410200"/>
            <a:ext cx="457200" cy="1588"/>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p:nvPr/>
        </p:nvCxnSpPr>
        <p:spPr>
          <a:xfrm flipV="1">
            <a:off x="3962400" y="5410200"/>
            <a:ext cx="4572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38" name="Straight Arrow Connector 37"/>
          <p:cNvCxnSpPr/>
          <p:nvPr/>
        </p:nvCxnSpPr>
        <p:spPr>
          <a:xfrm rot="10800000">
            <a:off x="1066800" y="4953000"/>
            <a:ext cx="381000" cy="158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rot="10800000">
            <a:off x="1905000" y="4953000"/>
            <a:ext cx="381000" cy="1588"/>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45073"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45074"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45075" name="Picture 1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600" y="3540826"/>
            <a:ext cx="347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9696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smtClean="0"/>
              <a:t>Distribution System Modeling</a:t>
            </a:r>
            <a:endParaRPr lang="en-US" altLang="en-US" dirty="0"/>
          </a:p>
        </p:txBody>
      </p:sp>
      <p:sp>
        <p:nvSpPr>
          <p:cNvPr id="6147" name="Content Placeholder 2"/>
          <p:cNvSpPr>
            <a:spLocks noGrp="1"/>
          </p:cNvSpPr>
          <p:nvPr>
            <p:ph idx="14"/>
          </p:nvPr>
        </p:nvSpPr>
        <p:spPr/>
        <p:txBody>
          <a:bodyPr/>
          <a:lstStyle/>
          <a:p>
            <a:r>
              <a:rPr lang="en-US" altLang="en-US" dirty="0" smtClean="0"/>
              <a:t>Traditionally analysis performed for transmission</a:t>
            </a:r>
          </a:p>
          <a:p>
            <a:pPr lvl="1"/>
            <a:r>
              <a:rPr lang="en-US" altLang="en-US" dirty="0" smtClean="0"/>
              <a:t>Distribution analysis growing in last 20 years</a:t>
            </a:r>
            <a:endParaRPr lang="en-US" altLang="en-US" dirty="0"/>
          </a:p>
          <a:p>
            <a:pPr lvl="1"/>
            <a:r>
              <a:rPr lang="en-US" altLang="en-US" dirty="0" smtClean="0"/>
              <a:t>Emerging technologies designed to operate in distribution</a:t>
            </a:r>
          </a:p>
          <a:p>
            <a:endParaRPr lang="en-US" altLang="en-US" dirty="0" smtClean="0"/>
          </a:p>
          <a:p>
            <a:r>
              <a:rPr lang="en-US" altLang="en-US" dirty="0" smtClean="0"/>
              <a:t>Distribution modeling similar </a:t>
            </a:r>
            <a:r>
              <a:rPr lang="en-US" altLang="en-US" dirty="0"/>
              <a:t>to transmission </a:t>
            </a:r>
            <a:r>
              <a:rPr lang="en-US" altLang="en-US" dirty="0" smtClean="0"/>
              <a:t>modeling</a:t>
            </a:r>
          </a:p>
          <a:p>
            <a:pPr lvl="1"/>
            <a:r>
              <a:rPr lang="en-US" altLang="en-US" dirty="0" smtClean="0"/>
              <a:t>More detail in equipment models</a:t>
            </a:r>
          </a:p>
          <a:p>
            <a:pPr lvl="1"/>
            <a:r>
              <a:rPr lang="en-US" altLang="en-US" dirty="0" smtClean="0"/>
              <a:t>Single </a:t>
            </a:r>
            <a:r>
              <a:rPr lang="en-US" altLang="en-US" dirty="0"/>
              <a:t>and double phase lines </a:t>
            </a:r>
            <a:r>
              <a:rPr lang="en-US" altLang="en-US" dirty="0" smtClean="0"/>
              <a:t>exist</a:t>
            </a:r>
          </a:p>
          <a:p>
            <a:pPr lvl="1"/>
            <a:r>
              <a:rPr lang="en-US" altLang="en-US" dirty="0" smtClean="0"/>
              <a:t>Distribution </a:t>
            </a:r>
            <a:r>
              <a:rPr lang="en-US" altLang="en-US" dirty="0"/>
              <a:t>systems are </a:t>
            </a:r>
            <a:r>
              <a:rPr lang="en-US" altLang="en-US" dirty="0" smtClean="0"/>
              <a:t>often radial</a:t>
            </a:r>
          </a:p>
          <a:p>
            <a:pPr lvl="1"/>
            <a:r>
              <a:rPr lang="en-US" altLang="en-US" dirty="0" smtClean="0"/>
              <a:t>The </a:t>
            </a:r>
            <a:r>
              <a:rPr lang="en-US" altLang="en-US" dirty="0"/>
              <a:t>R/X values </a:t>
            </a:r>
            <a:r>
              <a:rPr lang="en-US" altLang="en-US" dirty="0" smtClean="0"/>
              <a:t>in distribution are </a:t>
            </a:r>
            <a:r>
              <a:rPr lang="en-US" altLang="en-US" dirty="0"/>
              <a:t>much </a:t>
            </a:r>
            <a:r>
              <a:rPr lang="en-US" altLang="en-US" dirty="0" smtClean="0"/>
              <a:t>higher</a:t>
            </a:r>
            <a:endParaRPr lang="en-US" altLang="en-US" dirty="0"/>
          </a:p>
          <a:p>
            <a:pPr lvl="1"/>
            <a:r>
              <a:rPr lang="en-US" altLang="en-US" dirty="0"/>
              <a:t>Loads are </a:t>
            </a:r>
            <a:r>
              <a:rPr lang="en-US" altLang="en-US" dirty="0" smtClean="0"/>
              <a:t>unbalanced</a:t>
            </a:r>
          </a:p>
          <a:p>
            <a:endParaRPr lang="en-US" altLang="en-US" dirty="0"/>
          </a:p>
        </p:txBody>
      </p:sp>
    </p:spTree>
    <p:extLst>
      <p:ext uri="{BB962C8B-B14F-4D97-AF65-F5344CB8AC3E}">
        <p14:creationId xmlns:p14="http://schemas.microsoft.com/office/powerpoint/2010/main" val="8834258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t>Recalculate Load</a:t>
            </a:r>
            <a:endParaRPr lang="en-US" altLang="en-US"/>
          </a:p>
        </p:txBody>
      </p:sp>
      <p:sp>
        <p:nvSpPr>
          <p:cNvPr id="24" name="Content Placeholder 7"/>
          <p:cNvSpPr>
            <a:spLocks noGrp="1"/>
          </p:cNvSpPr>
          <p:nvPr>
            <p:ph idx="14"/>
          </p:nvPr>
        </p:nvSpPr>
        <p:spPr>
          <a:xfrm>
            <a:off x="457200" y="1243013"/>
            <a:ext cx="8108950" cy="5065712"/>
          </a:xfrm>
        </p:spPr>
        <p:txBody>
          <a:bodyPr/>
          <a:lstStyle/>
          <a:p>
            <a:r>
              <a:rPr lang="en-US" dirty="0" smtClean="0"/>
              <a:t>Recalculate new current draw using new voltages for each load and perform another sweep</a:t>
            </a:r>
            <a:endParaRPr lang="en-US" dirty="0"/>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124200"/>
            <a:ext cx="42195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6491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t>Newton-Raphson Method</a:t>
            </a:r>
            <a:endParaRPr lang="en-US" altLang="en-US"/>
          </a:p>
        </p:txBody>
      </p:sp>
      <p:sp>
        <p:nvSpPr>
          <p:cNvPr id="47107" name="Rectangle 3"/>
          <p:cNvSpPr>
            <a:spLocks noGrp="1" noChangeArrowheads="1"/>
          </p:cNvSpPr>
          <p:nvPr>
            <p:ph sz="quarter" idx="14"/>
          </p:nvPr>
        </p:nvSpPr>
        <p:spPr/>
        <p:txBody>
          <a:bodyPr>
            <a:normAutofit/>
          </a:bodyPr>
          <a:lstStyle/>
          <a:p>
            <a:r>
              <a:rPr lang="en-US" altLang="en-US" dirty="0" smtClean="0"/>
              <a:t>Developed for positive sequence transmission analysis</a:t>
            </a:r>
          </a:p>
          <a:p>
            <a:pPr lvl="1"/>
            <a:r>
              <a:rPr lang="en-US" altLang="en-US" dirty="0" smtClean="0"/>
              <a:t>Adapted for 3-phase unbalanced distribution analysis</a:t>
            </a:r>
          </a:p>
          <a:p>
            <a:pPr lvl="1"/>
            <a:r>
              <a:rPr lang="en-US" altLang="en-US" dirty="0" smtClean="0"/>
              <a:t>Based on the real/reactive power injections at each node</a:t>
            </a:r>
          </a:p>
          <a:p>
            <a:pPr lvl="1"/>
            <a:r>
              <a:rPr lang="en-US" altLang="en-US" dirty="0" smtClean="0"/>
              <a:t>Power injections used to update voltage magnitude and angle</a:t>
            </a:r>
          </a:p>
          <a:p>
            <a:pPr lvl="1"/>
            <a:r>
              <a:rPr lang="en-US" altLang="en-US" dirty="0" smtClean="0"/>
              <a:t>Requires the calculation and inversion of a Jacobian </a:t>
            </a:r>
          </a:p>
          <a:p>
            <a:pPr lvl="1"/>
            <a:r>
              <a:rPr lang="en-US" altLang="en-US" dirty="0" smtClean="0"/>
              <a:t>Computationally intensive</a:t>
            </a:r>
          </a:p>
          <a:p>
            <a:endParaRPr lang="en-US" altLang="en-US" dirty="0" smtClean="0"/>
          </a:p>
          <a:p>
            <a:r>
              <a:rPr lang="en-US" altLang="en-US" dirty="0" err="1" smtClean="0"/>
              <a:t>GridLAB</a:t>
            </a:r>
            <a:r>
              <a:rPr lang="en-US" altLang="en-US" dirty="0" smtClean="0"/>
              <a:t>-D implementation features</a:t>
            </a:r>
          </a:p>
          <a:p>
            <a:pPr lvl="1"/>
            <a:r>
              <a:rPr lang="en-US" altLang="en-US" dirty="0" smtClean="0"/>
              <a:t>Automatically constructs/updates Jacobian from models</a:t>
            </a:r>
          </a:p>
          <a:p>
            <a:pPr lvl="1"/>
            <a:r>
              <a:rPr lang="en-US" altLang="en-US" dirty="0" smtClean="0"/>
              <a:t>Uses previous results as initial condition </a:t>
            </a:r>
            <a:r>
              <a:rPr lang="en-US" altLang="en-US" dirty="0" smtClean="0">
                <a:sym typeface="Wingdings"/>
              </a:rPr>
              <a:t> fast convergence</a:t>
            </a:r>
          </a:p>
          <a:p>
            <a:pPr lvl="1"/>
            <a:endParaRPr lang="en-US" altLang="en-US" dirty="0" smtClean="0"/>
          </a:p>
          <a:p>
            <a:endParaRPr lang="en-US" altLang="en-US" dirty="0" smtClean="0"/>
          </a:p>
          <a:p>
            <a:pPr lvl="1"/>
            <a:endParaRPr lang="en-US" altLang="en-US" dirty="0" smtClean="0"/>
          </a:p>
          <a:p>
            <a:pPr lvl="1"/>
            <a:endParaRPr lang="en-US" altLang="en-US" dirty="0"/>
          </a:p>
        </p:txBody>
      </p:sp>
    </p:spTree>
    <p:extLst>
      <p:ext uri="{BB962C8B-B14F-4D97-AF65-F5344CB8AC3E}">
        <p14:creationId xmlns:p14="http://schemas.microsoft.com/office/powerpoint/2010/main" val="5791881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t>Newton-Raphson Method</a:t>
            </a:r>
            <a:endParaRPr lang="en-US" altLang="en-US"/>
          </a:p>
        </p:txBody>
      </p:sp>
      <p:sp>
        <p:nvSpPr>
          <p:cNvPr id="48131" name="Rectangle 5"/>
          <p:cNvSpPr>
            <a:spLocks noGrp="1" noChangeArrowheads="1"/>
          </p:cNvSpPr>
          <p:nvPr>
            <p:ph type="body" idx="4294967295"/>
          </p:nvPr>
        </p:nvSpPr>
        <p:spPr>
          <a:xfrm>
            <a:off x="1143000" y="4572000"/>
            <a:ext cx="7162800" cy="1600200"/>
          </a:xfrm>
        </p:spPr>
        <p:txBody>
          <a:bodyPr/>
          <a:lstStyle/>
          <a:p>
            <a:pPr eaLnBrk="1" hangingPunct="1">
              <a:lnSpc>
                <a:spcPct val="80000"/>
              </a:lnSpc>
            </a:pPr>
            <a:r>
              <a:rPr lang="en-US" altLang="en-US" sz="1800" b="0" i="1" dirty="0">
                <a:latin typeface="Times New Roman" charset="0"/>
              </a:rPr>
              <a:t>P</a:t>
            </a:r>
            <a:r>
              <a:rPr lang="en-US" altLang="en-US" sz="1800" b="0" i="1" baseline="-25000" dirty="0">
                <a:latin typeface="Times New Roman" charset="0"/>
              </a:rPr>
              <a:t>i</a:t>
            </a:r>
            <a:r>
              <a:rPr lang="en-US" altLang="en-US" sz="1800" b="0" dirty="0">
                <a:latin typeface="Times New Roman" charset="0"/>
              </a:rPr>
              <a:t> </a:t>
            </a:r>
            <a:r>
              <a:rPr lang="en-US" altLang="en-US" sz="1800" b="0" dirty="0" smtClean="0">
                <a:latin typeface="Times New Roman" charset="0"/>
              </a:rPr>
              <a:t>	the </a:t>
            </a:r>
            <a:r>
              <a:rPr lang="en-US" altLang="en-US" sz="1800" b="0" dirty="0">
                <a:latin typeface="Times New Roman" charset="0"/>
              </a:rPr>
              <a:t>real power injection at node </a:t>
            </a:r>
            <a:r>
              <a:rPr lang="en-US" altLang="en-US" sz="1800" b="0" dirty="0" err="1">
                <a:latin typeface="Times New Roman" charset="0"/>
              </a:rPr>
              <a:t>i</a:t>
            </a:r>
            <a:endParaRPr lang="en-US" altLang="en-US" sz="1800" b="0" dirty="0">
              <a:latin typeface="Times New Roman" charset="0"/>
            </a:endParaRPr>
          </a:p>
          <a:p>
            <a:pPr eaLnBrk="1" hangingPunct="1">
              <a:lnSpc>
                <a:spcPct val="80000"/>
              </a:lnSpc>
            </a:pPr>
            <a:r>
              <a:rPr lang="en-US" altLang="en-US" sz="1800" b="0" i="1" dirty="0">
                <a:latin typeface="Times New Roman" charset="0"/>
              </a:rPr>
              <a:t>Q</a:t>
            </a:r>
            <a:r>
              <a:rPr lang="en-US" altLang="en-US" sz="1800" b="0" i="1" baseline="-25000" dirty="0">
                <a:latin typeface="Times New Roman" charset="0"/>
              </a:rPr>
              <a:t>i</a:t>
            </a:r>
            <a:r>
              <a:rPr lang="en-US" altLang="en-US" sz="1800" b="0" dirty="0">
                <a:latin typeface="Times New Roman" charset="0"/>
              </a:rPr>
              <a:t> </a:t>
            </a:r>
            <a:r>
              <a:rPr lang="en-US" altLang="en-US" sz="1800" b="0" dirty="0" smtClean="0">
                <a:latin typeface="Times New Roman" charset="0"/>
              </a:rPr>
              <a:t>	the </a:t>
            </a:r>
            <a:r>
              <a:rPr lang="en-US" altLang="en-US" sz="1800" b="0" dirty="0">
                <a:latin typeface="Times New Roman" charset="0"/>
              </a:rPr>
              <a:t>reactive power injection at node </a:t>
            </a:r>
            <a:r>
              <a:rPr lang="en-US" altLang="en-US" sz="1800" b="0" dirty="0" err="1">
                <a:latin typeface="Times New Roman" charset="0"/>
              </a:rPr>
              <a:t>i</a:t>
            </a:r>
            <a:endParaRPr lang="en-US" altLang="en-US" sz="1800" b="0" dirty="0">
              <a:latin typeface="Times New Roman" charset="0"/>
            </a:endParaRPr>
          </a:p>
          <a:p>
            <a:pPr eaLnBrk="1" hangingPunct="1">
              <a:lnSpc>
                <a:spcPct val="80000"/>
              </a:lnSpc>
            </a:pPr>
            <a:r>
              <a:rPr lang="en-US" altLang="en-US" sz="1800" b="0" i="1" dirty="0" err="1">
                <a:latin typeface="Times New Roman" charset="0"/>
              </a:rPr>
              <a:t>G</a:t>
            </a:r>
            <a:r>
              <a:rPr lang="en-US" altLang="en-US" sz="1800" b="0" i="1" baseline="-25000" dirty="0" err="1">
                <a:latin typeface="Times New Roman" charset="0"/>
              </a:rPr>
              <a:t>ik</a:t>
            </a:r>
            <a:r>
              <a:rPr lang="en-US" altLang="en-US" sz="1800" b="0" dirty="0">
                <a:latin typeface="Times New Roman" charset="0"/>
              </a:rPr>
              <a:t> </a:t>
            </a:r>
            <a:r>
              <a:rPr lang="en-US" altLang="en-US" sz="1800" b="0" dirty="0" smtClean="0">
                <a:latin typeface="Times New Roman" charset="0"/>
              </a:rPr>
              <a:t>	real </a:t>
            </a:r>
            <a:r>
              <a:rPr lang="en-US" altLang="en-US" sz="1800" b="0" dirty="0">
                <a:latin typeface="Times New Roman" charset="0"/>
              </a:rPr>
              <a:t>portion of the admittance between node </a:t>
            </a:r>
            <a:r>
              <a:rPr lang="en-US" altLang="en-US" sz="1800" b="0" dirty="0" err="1">
                <a:latin typeface="Times New Roman" charset="0"/>
              </a:rPr>
              <a:t>i</a:t>
            </a:r>
            <a:r>
              <a:rPr lang="en-US" altLang="en-US" sz="1800" b="0" dirty="0">
                <a:latin typeface="Times New Roman" charset="0"/>
              </a:rPr>
              <a:t> and k</a:t>
            </a:r>
          </a:p>
          <a:p>
            <a:pPr eaLnBrk="1" hangingPunct="1">
              <a:lnSpc>
                <a:spcPct val="80000"/>
              </a:lnSpc>
            </a:pPr>
            <a:r>
              <a:rPr lang="en-US" altLang="en-US" sz="1800" b="0" i="1" dirty="0">
                <a:latin typeface="Times New Roman" charset="0"/>
              </a:rPr>
              <a:t>B</a:t>
            </a:r>
            <a:r>
              <a:rPr lang="en-US" altLang="en-US" sz="1800" b="0" i="1" baseline="-25000" dirty="0">
                <a:latin typeface="Times New Roman" charset="0"/>
              </a:rPr>
              <a:t>ik</a:t>
            </a:r>
            <a:r>
              <a:rPr lang="en-US" altLang="en-US" sz="1800" b="0" dirty="0">
                <a:latin typeface="Times New Roman" charset="0"/>
              </a:rPr>
              <a:t> </a:t>
            </a:r>
            <a:r>
              <a:rPr lang="en-US" altLang="en-US" sz="1800" b="0" dirty="0" smtClean="0">
                <a:latin typeface="Times New Roman" charset="0"/>
              </a:rPr>
              <a:t>	imaginary </a:t>
            </a:r>
            <a:r>
              <a:rPr lang="en-US" altLang="en-US" sz="1800" b="0" dirty="0">
                <a:latin typeface="Times New Roman" charset="0"/>
              </a:rPr>
              <a:t>portion of the admittance between node </a:t>
            </a:r>
            <a:r>
              <a:rPr lang="en-US" altLang="en-US" sz="1800" b="0" dirty="0" err="1">
                <a:latin typeface="Times New Roman" charset="0"/>
              </a:rPr>
              <a:t>i</a:t>
            </a:r>
            <a:r>
              <a:rPr lang="en-US" altLang="en-US" sz="1800" b="0" dirty="0">
                <a:latin typeface="Times New Roman" charset="0"/>
              </a:rPr>
              <a:t> and k</a:t>
            </a:r>
          </a:p>
          <a:p>
            <a:pPr eaLnBrk="1" hangingPunct="1">
              <a:lnSpc>
                <a:spcPct val="80000"/>
              </a:lnSpc>
            </a:pPr>
            <a:r>
              <a:rPr lang="en-US" altLang="en-US" sz="1800" b="0" i="1" dirty="0">
                <a:latin typeface="Times New Roman" charset="0"/>
              </a:rPr>
              <a:t>V</a:t>
            </a:r>
            <a:r>
              <a:rPr lang="en-US" altLang="en-US" sz="1800" b="0" i="1" baseline="-25000" dirty="0">
                <a:latin typeface="Times New Roman" charset="0"/>
              </a:rPr>
              <a:t>i</a:t>
            </a:r>
            <a:r>
              <a:rPr lang="en-US" altLang="en-US" sz="1800" b="0" dirty="0">
                <a:latin typeface="Times New Roman" charset="0"/>
              </a:rPr>
              <a:t> </a:t>
            </a:r>
            <a:r>
              <a:rPr lang="en-US" altLang="en-US" sz="1800" b="0" dirty="0" smtClean="0">
                <a:latin typeface="Times New Roman" charset="0"/>
              </a:rPr>
              <a:t>	the </a:t>
            </a:r>
            <a:r>
              <a:rPr lang="en-US" altLang="en-US" sz="1800" b="0" dirty="0">
                <a:latin typeface="Times New Roman" charset="0"/>
              </a:rPr>
              <a:t>voltage magnitude at node </a:t>
            </a:r>
            <a:r>
              <a:rPr lang="en-US" altLang="en-US" sz="1800" b="0" dirty="0" err="1">
                <a:latin typeface="Times New Roman" charset="0"/>
              </a:rPr>
              <a:t>i</a:t>
            </a:r>
            <a:endParaRPr lang="en-US" altLang="en-US" sz="1800" b="0" dirty="0">
              <a:latin typeface="Times New Roman" charset="0"/>
            </a:endParaRPr>
          </a:p>
          <a:p>
            <a:pPr eaLnBrk="1" hangingPunct="1">
              <a:lnSpc>
                <a:spcPct val="80000"/>
              </a:lnSpc>
            </a:pPr>
            <a:r>
              <a:rPr lang="en-US" altLang="en-US" sz="1800" b="0" i="1" dirty="0">
                <a:latin typeface="Times New Roman" charset="0"/>
                <a:sym typeface="Symbol" charset="2"/>
              </a:rPr>
              <a:t></a:t>
            </a:r>
            <a:r>
              <a:rPr lang="en-US" altLang="en-US" sz="1800" b="0" i="1" baseline="-25000" dirty="0" err="1">
                <a:latin typeface="Times New Roman" charset="0"/>
                <a:sym typeface="Symbol" charset="2"/>
              </a:rPr>
              <a:t>i</a:t>
            </a:r>
            <a:r>
              <a:rPr lang="en-US" altLang="en-US" sz="1800" b="0" dirty="0">
                <a:latin typeface="Times New Roman" charset="0"/>
              </a:rPr>
              <a:t> </a:t>
            </a:r>
            <a:r>
              <a:rPr lang="en-US" altLang="en-US" sz="1800" b="0" dirty="0" smtClean="0">
                <a:latin typeface="Times New Roman" charset="0"/>
              </a:rPr>
              <a:t>	the </a:t>
            </a:r>
            <a:r>
              <a:rPr lang="en-US" altLang="en-US" sz="1800" b="0" dirty="0">
                <a:latin typeface="Times New Roman" charset="0"/>
              </a:rPr>
              <a:t>voltage angle at node </a:t>
            </a:r>
            <a:r>
              <a:rPr lang="en-US" altLang="en-US" sz="1800" b="0" dirty="0" err="1">
                <a:latin typeface="Times New Roman" charset="0"/>
              </a:rPr>
              <a:t>i</a:t>
            </a:r>
            <a:endParaRPr lang="en-US" altLang="en-US" sz="1800" b="0" dirty="0">
              <a:latin typeface="Times New Roman" charset="0"/>
            </a:endParaRPr>
          </a:p>
        </p:txBody>
      </p:sp>
      <p:pic>
        <p:nvPicPr>
          <p:cNvPr id="5" name="Picture 4"/>
          <p:cNvPicPr>
            <a:picLocks noChangeAspect="1"/>
          </p:cNvPicPr>
          <p:nvPr/>
        </p:nvPicPr>
        <p:blipFill>
          <a:blip r:embed="rId2"/>
          <a:stretch>
            <a:fillRect/>
          </a:stretch>
        </p:blipFill>
        <p:spPr>
          <a:xfrm>
            <a:off x="1600200" y="1295400"/>
            <a:ext cx="5691984" cy="3098107"/>
          </a:xfrm>
          <a:prstGeom prst="rect">
            <a:avLst/>
          </a:prstGeom>
        </p:spPr>
      </p:pic>
    </p:spTree>
    <p:extLst>
      <p:ext uri="{BB962C8B-B14F-4D97-AF65-F5344CB8AC3E}">
        <p14:creationId xmlns:p14="http://schemas.microsoft.com/office/powerpoint/2010/main" val="20191639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mtClean="0"/>
              <a:t>Newton-Raphson Example</a:t>
            </a:r>
            <a:br>
              <a:rPr lang="en-US" altLang="en-US" smtClean="0"/>
            </a:br>
            <a:r>
              <a:rPr lang="en-US" altLang="en-US" smtClean="0"/>
              <a:t>(Transmission Level Example)</a:t>
            </a:r>
            <a:endParaRPr lang="en-US" altLang="en-US"/>
          </a:p>
        </p:txBody>
      </p:sp>
      <p:pic>
        <p:nvPicPr>
          <p:cNvPr id="3" name="Picture 2"/>
          <p:cNvPicPr>
            <a:picLocks noChangeAspect="1"/>
          </p:cNvPicPr>
          <p:nvPr/>
        </p:nvPicPr>
        <p:blipFill>
          <a:blip r:embed="rId2"/>
          <a:stretch>
            <a:fillRect/>
          </a:stretch>
        </p:blipFill>
        <p:spPr>
          <a:xfrm>
            <a:off x="1240192" y="1828800"/>
            <a:ext cx="7315200" cy="4185055"/>
          </a:xfrm>
          <a:prstGeom prst="rect">
            <a:avLst/>
          </a:prstGeom>
        </p:spPr>
      </p:pic>
    </p:spTree>
    <p:extLst>
      <p:ext uri="{BB962C8B-B14F-4D97-AF65-F5344CB8AC3E}">
        <p14:creationId xmlns:p14="http://schemas.microsoft.com/office/powerpoint/2010/main" val="15522370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mtClean="0"/>
              <a:t>Newton Raphson Procedure</a:t>
            </a:r>
            <a:endParaRPr lang="en-US" altLang="en-US"/>
          </a:p>
        </p:txBody>
      </p:sp>
      <p:graphicFrame>
        <p:nvGraphicFramePr>
          <p:cNvPr id="50179" name="Object 2"/>
          <p:cNvGraphicFramePr>
            <a:graphicFrameLocks noGrp="1" noChangeAspect="1"/>
          </p:cNvGraphicFramePr>
          <p:nvPr>
            <p:ph sz="half" idx="4294967295"/>
          </p:nvPr>
        </p:nvGraphicFramePr>
        <p:xfrm>
          <a:off x="0" y="3668713"/>
          <a:ext cx="114300" cy="215900"/>
        </p:xfrm>
        <a:graphic>
          <a:graphicData uri="http://schemas.openxmlformats.org/presentationml/2006/ole">
            <mc:AlternateContent xmlns:mc="http://schemas.openxmlformats.org/markup-compatibility/2006">
              <mc:Choice xmlns:v="urn:schemas-microsoft-com:vml" Requires="v">
                <p:oleObj spid="_x0000_s52372"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68713"/>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80" name="Rectangle 16"/>
          <p:cNvSpPr>
            <a:spLocks noChangeArrowheads="1"/>
          </p:cNvSpPr>
          <p:nvPr/>
        </p:nvSpPr>
        <p:spPr bwMode="auto">
          <a:xfrm>
            <a:off x="0" y="24765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50183" name="Rectangle 18"/>
          <p:cNvSpPr>
            <a:spLocks noChangeArrowheads="1"/>
          </p:cNvSpPr>
          <p:nvPr/>
        </p:nvSpPr>
        <p:spPr bwMode="auto">
          <a:xfrm>
            <a:off x="0" y="3467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50185" name="Rectangle 19"/>
          <p:cNvSpPr>
            <a:spLocks noChangeArrowheads="1"/>
          </p:cNvSpPr>
          <p:nvPr/>
        </p:nvSpPr>
        <p:spPr bwMode="auto">
          <a:xfrm>
            <a:off x="0" y="3924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sp>
        <p:nvSpPr>
          <p:cNvPr id="50186" name="Rectangle 21"/>
          <p:cNvSpPr>
            <a:spLocks noChangeArrowheads="1"/>
          </p:cNvSpPr>
          <p:nvPr/>
        </p:nvSpPr>
        <p:spPr bwMode="auto">
          <a:xfrm>
            <a:off x="0" y="2781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a:latin typeface="Calibri" charset="0"/>
            </a:endParaRPr>
          </a:p>
        </p:txBody>
      </p:sp>
      <p:pic>
        <p:nvPicPr>
          <p:cNvPr id="2" name="Picture 1"/>
          <p:cNvPicPr>
            <a:picLocks noChangeAspect="1"/>
          </p:cNvPicPr>
          <p:nvPr/>
        </p:nvPicPr>
        <p:blipFill>
          <a:blip r:embed="rId5"/>
          <a:stretch>
            <a:fillRect/>
          </a:stretch>
        </p:blipFill>
        <p:spPr>
          <a:xfrm>
            <a:off x="2286000" y="1447800"/>
            <a:ext cx="4347497" cy="5334000"/>
          </a:xfrm>
          <a:prstGeom prst="rect">
            <a:avLst/>
          </a:prstGeom>
        </p:spPr>
      </p:pic>
    </p:spTree>
    <p:extLst>
      <p:ext uri="{BB962C8B-B14F-4D97-AF65-F5344CB8AC3E}">
        <p14:creationId xmlns:p14="http://schemas.microsoft.com/office/powerpoint/2010/main" val="817411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mtClean="0"/>
              <a:t>Newton Raphson Procedure</a:t>
            </a:r>
            <a:endParaRPr lang="en-US" altLang="en-US"/>
          </a:p>
        </p:txBody>
      </p:sp>
      <p:pic>
        <p:nvPicPr>
          <p:cNvPr id="4" name="Picture 3"/>
          <p:cNvPicPr>
            <a:picLocks noChangeAspect="1"/>
          </p:cNvPicPr>
          <p:nvPr/>
        </p:nvPicPr>
        <p:blipFill>
          <a:blip r:embed="rId2"/>
          <a:stretch>
            <a:fillRect/>
          </a:stretch>
        </p:blipFill>
        <p:spPr>
          <a:xfrm>
            <a:off x="1066800" y="1295400"/>
            <a:ext cx="7772400" cy="5326051"/>
          </a:xfrm>
          <a:prstGeom prst="rect">
            <a:avLst/>
          </a:prstGeom>
        </p:spPr>
      </p:pic>
    </p:spTree>
    <p:extLst>
      <p:ext uri="{BB962C8B-B14F-4D97-AF65-F5344CB8AC3E}">
        <p14:creationId xmlns:p14="http://schemas.microsoft.com/office/powerpoint/2010/main" val="7749132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61"/>
          <p:cNvSpPr>
            <a:spLocks noGrp="1" noChangeArrowheads="1"/>
          </p:cNvSpPr>
          <p:nvPr>
            <p:ph type="title"/>
          </p:nvPr>
        </p:nvSpPr>
        <p:spPr/>
        <p:txBody>
          <a:bodyPr/>
          <a:lstStyle/>
          <a:p>
            <a:r>
              <a:rPr lang="en-US" altLang="en-US" smtClean="0"/>
              <a:t>N-R Power Flow Results</a:t>
            </a:r>
            <a:endParaRPr lang="en-US" altLang="en-US"/>
          </a:p>
        </p:txBody>
      </p:sp>
      <p:pic>
        <p:nvPicPr>
          <p:cNvPr id="52227" name="Picture 160"/>
          <p:cNvPicPr>
            <a:picLocks noGrp="1" noChangeAspect="1" noChangeArrowheads="1"/>
          </p:cNvPicPr>
          <p:nvPr>
            <p:ph idx="14"/>
          </p:nvPr>
        </p:nvPicPr>
        <p:blipFill>
          <a:blip r:embed="rId2">
            <a:extLst>
              <a:ext uri="{28A0092B-C50C-407E-A947-70E740481C1C}">
                <a14:useLocalDpi xmlns:a14="http://schemas.microsoft.com/office/drawing/2010/main" val="0"/>
              </a:ext>
            </a:extLst>
          </a:blip>
          <a:srcRect/>
          <a:stretch>
            <a:fillRect/>
          </a:stretch>
        </p:blipFill>
        <p:spPr>
          <a:xfrm>
            <a:off x="550388" y="3048000"/>
            <a:ext cx="7879373" cy="1447800"/>
          </a:xfrm>
        </p:spPr>
      </p:pic>
    </p:spTree>
    <p:extLst>
      <p:ext uri="{BB962C8B-B14F-4D97-AF65-F5344CB8AC3E}">
        <p14:creationId xmlns:p14="http://schemas.microsoft.com/office/powerpoint/2010/main" val="16254850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mtClean="0"/>
              <a:t>Newton-Raphson Method (TCIM)</a:t>
            </a:r>
            <a:endParaRPr lang="en-US" altLang="en-US" dirty="0"/>
          </a:p>
        </p:txBody>
      </p:sp>
      <p:sp>
        <p:nvSpPr>
          <p:cNvPr id="5" name="Content Placeholder 4"/>
          <p:cNvSpPr>
            <a:spLocks noGrp="1"/>
          </p:cNvSpPr>
          <p:nvPr>
            <p:ph sz="quarter" idx="14"/>
          </p:nvPr>
        </p:nvSpPr>
        <p:spPr/>
        <p:txBody>
          <a:bodyPr/>
          <a:lstStyle/>
          <a:p>
            <a:pPr marL="285750" indent="-285750">
              <a:lnSpc>
                <a:spcPct val="100000"/>
              </a:lnSpc>
              <a:buFont typeface="Arial" charset="0"/>
              <a:buChar char="•"/>
            </a:pPr>
            <a:r>
              <a:rPr lang="en-US" altLang="en-US" b="0" dirty="0" smtClean="0"/>
              <a:t>Instead of voltage magnitudes and angles, </a:t>
            </a:r>
            <a:br>
              <a:rPr lang="en-US" altLang="en-US" b="0" dirty="0" smtClean="0"/>
            </a:br>
            <a:r>
              <a:rPr lang="en-US" altLang="en-US" b="0" dirty="0" smtClean="0"/>
              <a:t>TCIM </a:t>
            </a:r>
            <a:r>
              <a:rPr lang="en-US" altLang="en-US" b="0" dirty="0"/>
              <a:t>calculates the real and reactive </a:t>
            </a:r>
            <a:r>
              <a:rPr lang="en-US" altLang="en-US" b="0" dirty="0" smtClean="0"/>
              <a:t>components</a:t>
            </a:r>
            <a:endParaRPr lang="en-US" altLang="en-US" b="0" dirty="0"/>
          </a:p>
          <a:p>
            <a:pPr marL="285750" indent="-285750">
              <a:lnSpc>
                <a:spcPct val="100000"/>
              </a:lnSpc>
              <a:buFont typeface="Arial" charset="0"/>
              <a:buChar char="•"/>
            </a:pPr>
            <a:r>
              <a:rPr lang="en-US" altLang="en-US" b="0" dirty="0" smtClean="0"/>
              <a:t>Voltage magnitudes and angle are then calculated </a:t>
            </a:r>
            <a:r>
              <a:rPr lang="en-US" altLang="en-US" b="0" dirty="0"/>
              <a:t>from the </a:t>
            </a:r>
            <a:r>
              <a:rPr lang="en-US" altLang="en-US" b="0" dirty="0" smtClean="0"/>
              <a:t>components</a:t>
            </a:r>
            <a:endParaRPr lang="en-US" altLang="en-US" b="0" dirty="0"/>
          </a:p>
          <a:p>
            <a:pPr>
              <a:lnSpc>
                <a:spcPct val="100000"/>
              </a:lnSpc>
            </a:pPr>
            <a:endParaRPr lang="en-US" dirty="0"/>
          </a:p>
        </p:txBody>
      </p:sp>
      <p:pic>
        <p:nvPicPr>
          <p:cNvPr id="3" name="Picture 2"/>
          <p:cNvPicPr>
            <a:picLocks noChangeAspect="1"/>
          </p:cNvPicPr>
          <p:nvPr/>
        </p:nvPicPr>
        <p:blipFill>
          <a:blip r:embed="rId2"/>
          <a:stretch>
            <a:fillRect/>
          </a:stretch>
        </p:blipFill>
        <p:spPr>
          <a:xfrm>
            <a:off x="1447800" y="2895930"/>
            <a:ext cx="6629400" cy="3784140"/>
          </a:xfrm>
          <a:prstGeom prst="rect">
            <a:avLst/>
          </a:prstGeom>
        </p:spPr>
      </p:pic>
    </p:spTree>
    <p:extLst>
      <p:ext uri="{BB962C8B-B14F-4D97-AF65-F5344CB8AC3E}">
        <p14:creationId xmlns:p14="http://schemas.microsoft.com/office/powerpoint/2010/main" val="1387963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Time-series Simulations</a:t>
            </a:r>
            <a:endParaRPr lang="en-US" altLang="en-US"/>
          </a:p>
        </p:txBody>
      </p:sp>
      <p:sp>
        <p:nvSpPr>
          <p:cNvPr id="54275" name="Content Placeholder 2"/>
          <p:cNvSpPr>
            <a:spLocks noGrp="1"/>
          </p:cNvSpPr>
          <p:nvPr>
            <p:ph idx="14"/>
          </p:nvPr>
        </p:nvSpPr>
        <p:spPr/>
        <p:txBody>
          <a:bodyPr/>
          <a:lstStyle/>
          <a:p>
            <a:pPr>
              <a:lnSpc>
                <a:spcPct val="150000"/>
              </a:lnSpc>
            </a:pPr>
            <a:r>
              <a:rPr lang="en-US" altLang="en-US" dirty="0" smtClean="0"/>
              <a:t>Time series simulations necessary for certain analyses</a:t>
            </a:r>
          </a:p>
          <a:p>
            <a:pPr lvl="1">
              <a:lnSpc>
                <a:spcPct val="150000"/>
              </a:lnSpc>
            </a:pPr>
            <a:r>
              <a:rPr lang="en-US" altLang="en-US" dirty="0" smtClean="0"/>
              <a:t>Allows focus on “non-peak capacity” conditions</a:t>
            </a:r>
          </a:p>
          <a:p>
            <a:pPr lvl="1">
              <a:lnSpc>
                <a:spcPct val="150000"/>
              </a:lnSpc>
            </a:pPr>
            <a:r>
              <a:rPr lang="en-US" altLang="en-US" dirty="0" smtClean="0"/>
              <a:t>Simulations are series of steady-state power flow solutions</a:t>
            </a:r>
          </a:p>
          <a:p>
            <a:pPr>
              <a:lnSpc>
                <a:spcPct val="150000"/>
              </a:lnSpc>
            </a:pPr>
            <a:r>
              <a:rPr lang="en-US" altLang="en-US" dirty="0" smtClean="0"/>
              <a:t>Commonly called “quasi-steady” simulation</a:t>
            </a:r>
          </a:p>
          <a:p>
            <a:pPr lvl="1">
              <a:lnSpc>
                <a:spcPct val="150000"/>
              </a:lnSpc>
            </a:pPr>
            <a:r>
              <a:rPr lang="en-US" altLang="en-US" dirty="0" smtClean="0"/>
              <a:t>Differ from dynamic </a:t>
            </a:r>
            <a:r>
              <a:rPr lang="en-US" altLang="en-US" dirty="0"/>
              <a:t>or electromagnetic </a:t>
            </a:r>
            <a:r>
              <a:rPr lang="en-US" altLang="en-US" dirty="0" smtClean="0"/>
              <a:t>simulations</a:t>
            </a:r>
            <a:endParaRPr lang="en-US" altLang="en-US" dirty="0"/>
          </a:p>
          <a:p>
            <a:pPr>
              <a:lnSpc>
                <a:spcPct val="150000"/>
              </a:lnSpc>
            </a:pPr>
            <a:endParaRPr lang="en-US" altLang="en-US" dirty="0"/>
          </a:p>
        </p:txBody>
      </p:sp>
      <p:grpSp>
        <p:nvGrpSpPr>
          <p:cNvPr id="8" name="Group 7"/>
          <p:cNvGrpSpPr/>
          <p:nvPr/>
        </p:nvGrpSpPr>
        <p:grpSpPr>
          <a:xfrm>
            <a:off x="460793" y="4191000"/>
            <a:ext cx="8085628" cy="1814513"/>
            <a:chOff x="143972" y="3886200"/>
            <a:chExt cx="8085628" cy="1814513"/>
          </a:xfrm>
        </p:grpSpPr>
        <p:sp>
          <p:nvSpPr>
            <p:cNvPr id="9" name="Line 5"/>
            <p:cNvSpPr>
              <a:spLocks noChangeShapeType="1"/>
            </p:cNvSpPr>
            <p:nvPr/>
          </p:nvSpPr>
          <p:spPr bwMode="auto">
            <a:xfrm>
              <a:off x="914400" y="5257800"/>
              <a:ext cx="7315200"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0" name="Line 6"/>
            <p:cNvSpPr>
              <a:spLocks noChangeShapeType="1"/>
            </p:cNvSpPr>
            <p:nvPr/>
          </p:nvSpPr>
          <p:spPr bwMode="auto">
            <a:xfrm flipV="1">
              <a:off x="914400" y="3886200"/>
              <a:ext cx="0" cy="13716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 name="Text Box 7"/>
            <p:cNvSpPr txBox="1">
              <a:spLocks noChangeArrowheads="1"/>
            </p:cNvSpPr>
            <p:nvPr/>
          </p:nvSpPr>
          <p:spPr bwMode="auto">
            <a:xfrm>
              <a:off x="7239000" y="5334000"/>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Calibri" charset="0"/>
                </a:rPr>
                <a:t>Time (</a:t>
              </a:r>
              <a:r>
                <a:rPr lang="en-US" altLang="en-US" i="1">
                  <a:latin typeface="Calibri" charset="0"/>
                </a:rPr>
                <a:t>t</a:t>
              </a:r>
              <a:r>
                <a:rPr lang="en-US" altLang="en-US">
                  <a:latin typeface="Calibri" charset="0"/>
                </a:rPr>
                <a:t>)</a:t>
              </a:r>
            </a:p>
          </p:txBody>
        </p:sp>
        <p:sp>
          <p:nvSpPr>
            <p:cNvPr id="12" name="Text Box 8"/>
            <p:cNvSpPr txBox="1">
              <a:spLocks noChangeArrowheads="1"/>
            </p:cNvSpPr>
            <p:nvPr/>
          </p:nvSpPr>
          <p:spPr bwMode="auto">
            <a:xfrm rot="-5400000">
              <a:off x="-196546" y="4398169"/>
              <a:ext cx="104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Calibri" charset="0"/>
                </a:rPr>
                <a:t>State (</a:t>
              </a:r>
              <a:r>
                <a:rPr lang="en-US" altLang="en-US" i="1">
                  <a:latin typeface="Calibri" charset="0"/>
                </a:rPr>
                <a:t>x</a:t>
              </a:r>
              <a:r>
                <a:rPr lang="en-US" altLang="en-US">
                  <a:latin typeface="Calibri" charset="0"/>
                </a:rPr>
                <a:t>)</a:t>
              </a:r>
            </a:p>
          </p:txBody>
        </p:sp>
        <p:sp>
          <p:nvSpPr>
            <p:cNvPr id="13" name="Freeform 10"/>
            <p:cNvSpPr>
              <a:spLocks/>
            </p:cNvSpPr>
            <p:nvPr/>
          </p:nvSpPr>
          <p:spPr bwMode="auto">
            <a:xfrm>
              <a:off x="914400" y="4254500"/>
              <a:ext cx="7315200" cy="800100"/>
            </a:xfrm>
            <a:custGeom>
              <a:avLst/>
              <a:gdLst>
                <a:gd name="T0" fmla="*/ 0 w 4608"/>
                <a:gd name="T1" fmla="*/ 2147483647 h 504"/>
                <a:gd name="T2" fmla="*/ 2147483647 w 4608"/>
                <a:gd name="T3" fmla="*/ 2147483647 h 504"/>
                <a:gd name="T4" fmla="*/ 2147483647 w 4608"/>
                <a:gd name="T5" fmla="*/ 2147483647 h 504"/>
                <a:gd name="T6" fmla="*/ 2147483647 w 4608"/>
                <a:gd name="T7" fmla="*/ 2147483647 h 504"/>
                <a:gd name="T8" fmla="*/ 2147483647 w 4608"/>
                <a:gd name="T9" fmla="*/ 2147483647 h 504"/>
                <a:gd name="T10" fmla="*/ 2147483647 w 4608"/>
                <a:gd name="T11" fmla="*/ 2147483647 h 504"/>
                <a:gd name="T12" fmla="*/ 2147483647 w 4608"/>
                <a:gd name="T13" fmla="*/ 2147483647 h 504"/>
                <a:gd name="T14" fmla="*/ 2147483647 w 4608"/>
                <a:gd name="T15" fmla="*/ 2147483647 h 504"/>
                <a:gd name="T16" fmla="*/ 2147483647 w 4608"/>
                <a:gd name="T17" fmla="*/ 2147483647 h 504"/>
                <a:gd name="T18" fmla="*/ 2147483647 w 4608"/>
                <a:gd name="T19" fmla="*/ 2147483647 h 504"/>
                <a:gd name="T20" fmla="*/ 2147483647 w 4608"/>
                <a:gd name="T21" fmla="*/ 2147483647 h 504"/>
                <a:gd name="T22" fmla="*/ 2147483647 w 4608"/>
                <a:gd name="T23" fmla="*/ 2147483647 h 504"/>
                <a:gd name="T24" fmla="*/ 2147483647 w 4608"/>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8"/>
                <a:gd name="T40" fmla="*/ 0 h 504"/>
                <a:gd name="T41" fmla="*/ 4608 w 4608"/>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8" h="504">
                  <a:moveTo>
                    <a:pt x="0" y="56"/>
                  </a:moveTo>
                  <a:cubicBezTo>
                    <a:pt x="192" y="44"/>
                    <a:pt x="384" y="32"/>
                    <a:pt x="576" y="56"/>
                  </a:cubicBezTo>
                  <a:cubicBezTo>
                    <a:pt x="768" y="80"/>
                    <a:pt x="960" y="200"/>
                    <a:pt x="1152" y="200"/>
                  </a:cubicBezTo>
                  <a:cubicBezTo>
                    <a:pt x="1344" y="200"/>
                    <a:pt x="1536" y="88"/>
                    <a:pt x="1728" y="56"/>
                  </a:cubicBezTo>
                  <a:cubicBezTo>
                    <a:pt x="1920" y="24"/>
                    <a:pt x="2160" y="8"/>
                    <a:pt x="2304" y="8"/>
                  </a:cubicBezTo>
                  <a:cubicBezTo>
                    <a:pt x="2448" y="8"/>
                    <a:pt x="2496" y="0"/>
                    <a:pt x="2592" y="56"/>
                  </a:cubicBezTo>
                  <a:cubicBezTo>
                    <a:pt x="2688" y="112"/>
                    <a:pt x="2784" y="272"/>
                    <a:pt x="2880" y="344"/>
                  </a:cubicBezTo>
                  <a:cubicBezTo>
                    <a:pt x="2976" y="416"/>
                    <a:pt x="3072" y="472"/>
                    <a:pt x="3168" y="488"/>
                  </a:cubicBezTo>
                  <a:cubicBezTo>
                    <a:pt x="3264" y="504"/>
                    <a:pt x="3360" y="480"/>
                    <a:pt x="3456" y="440"/>
                  </a:cubicBezTo>
                  <a:cubicBezTo>
                    <a:pt x="3552" y="400"/>
                    <a:pt x="3648" y="304"/>
                    <a:pt x="3744" y="248"/>
                  </a:cubicBezTo>
                  <a:cubicBezTo>
                    <a:pt x="3840" y="192"/>
                    <a:pt x="3936" y="136"/>
                    <a:pt x="4032" y="104"/>
                  </a:cubicBezTo>
                  <a:cubicBezTo>
                    <a:pt x="4128" y="72"/>
                    <a:pt x="4224" y="64"/>
                    <a:pt x="4320" y="56"/>
                  </a:cubicBezTo>
                  <a:cubicBezTo>
                    <a:pt x="4416" y="48"/>
                    <a:pt x="4512" y="52"/>
                    <a:pt x="4608" y="56"/>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Line 11"/>
            <p:cNvSpPr>
              <a:spLocks noChangeShapeType="1"/>
            </p:cNvSpPr>
            <p:nvPr/>
          </p:nvSpPr>
          <p:spPr bwMode="auto">
            <a:xfrm>
              <a:off x="914400" y="4343400"/>
              <a:ext cx="914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2"/>
            <p:cNvSpPr>
              <a:spLocks noChangeShapeType="1"/>
            </p:cNvSpPr>
            <p:nvPr/>
          </p:nvSpPr>
          <p:spPr bwMode="auto">
            <a:xfrm>
              <a:off x="1828800" y="43434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3"/>
            <p:cNvSpPr>
              <a:spLocks noChangeShapeType="1"/>
            </p:cNvSpPr>
            <p:nvPr/>
          </p:nvSpPr>
          <p:spPr bwMode="auto">
            <a:xfrm>
              <a:off x="2743200" y="45720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a:off x="21336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2438400" y="44958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3200400" y="44958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a:off x="3657600" y="43434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41148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19"/>
            <p:cNvSpPr>
              <a:spLocks noChangeShapeType="1"/>
            </p:cNvSpPr>
            <p:nvPr/>
          </p:nvSpPr>
          <p:spPr bwMode="auto">
            <a:xfrm>
              <a:off x="4572000" y="4267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0"/>
            <p:cNvSpPr>
              <a:spLocks noChangeShapeType="1"/>
            </p:cNvSpPr>
            <p:nvPr/>
          </p:nvSpPr>
          <p:spPr bwMode="auto">
            <a:xfrm>
              <a:off x="5029200" y="4343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21"/>
            <p:cNvSpPr>
              <a:spLocks noChangeShapeType="1"/>
            </p:cNvSpPr>
            <p:nvPr/>
          </p:nvSpPr>
          <p:spPr bwMode="auto">
            <a:xfrm>
              <a:off x="5105400" y="4419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2"/>
            <p:cNvSpPr>
              <a:spLocks noChangeShapeType="1"/>
            </p:cNvSpPr>
            <p:nvPr/>
          </p:nvSpPr>
          <p:spPr bwMode="auto">
            <a:xfrm>
              <a:off x="5181600" y="44958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3"/>
            <p:cNvSpPr>
              <a:spLocks noChangeShapeType="1"/>
            </p:cNvSpPr>
            <p:nvPr/>
          </p:nvSpPr>
          <p:spPr bwMode="auto">
            <a:xfrm>
              <a:off x="5257800" y="45720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4"/>
            <p:cNvSpPr>
              <a:spLocks noChangeShapeType="1"/>
            </p:cNvSpPr>
            <p:nvPr/>
          </p:nvSpPr>
          <p:spPr bwMode="auto">
            <a:xfrm>
              <a:off x="5334000" y="46482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5"/>
            <p:cNvSpPr>
              <a:spLocks noChangeShapeType="1"/>
            </p:cNvSpPr>
            <p:nvPr/>
          </p:nvSpPr>
          <p:spPr bwMode="auto">
            <a:xfrm>
              <a:off x="5410200" y="47244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6"/>
            <p:cNvSpPr>
              <a:spLocks noChangeShapeType="1"/>
            </p:cNvSpPr>
            <p:nvPr/>
          </p:nvSpPr>
          <p:spPr bwMode="auto">
            <a:xfrm>
              <a:off x="5486400" y="4800600"/>
              <a:ext cx="76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27"/>
            <p:cNvSpPr>
              <a:spLocks noChangeShapeType="1"/>
            </p:cNvSpPr>
            <p:nvPr/>
          </p:nvSpPr>
          <p:spPr bwMode="auto">
            <a:xfrm>
              <a:off x="55626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28"/>
            <p:cNvSpPr>
              <a:spLocks noChangeShapeType="1"/>
            </p:cNvSpPr>
            <p:nvPr/>
          </p:nvSpPr>
          <p:spPr bwMode="auto">
            <a:xfrm>
              <a:off x="57150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29"/>
            <p:cNvSpPr>
              <a:spLocks noChangeShapeType="1"/>
            </p:cNvSpPr>
            <p:nvPr/>
          </p:nvSpPr>
          <p:spPr bwMode="auto">
            <a:xfrm>
              <a:off x="5867400" y="5029200"/>
              <a:ext cx="4572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1"/>
            <p:cNvSpPr>
              <a:spLocks noChangeShapeType="1"/>
            </p:cNvSpPr>
            <p:nvPr/>
          </p:nvSpPr>
          <p:spPr bwMode="auto">
            <a:xfrm>
              <a:off x="6324600" y="4953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2"/>
            <p:cNvSpPr>
              <a:spLocks noChangeShapeType="1"/>
            </p:cNvSpPr>
            <p:nvPr/>
          </p:nvSpPr>
          <p:spPr bwMode="auto">
            <a:xfrm>
              <a:off x="6477000" y="4876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3"/>
            <p:cNvSpPr>
              <a:spLocks noChangeShapeType="1"/>
            </p:cNvSpPr>
            <p:nvPr/>
          </p:nvSpPr>
          <p:spPr bwMode="auto">
            <a:xfrm>
              <a:off x="6629400" y="48006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34"/>
            <p:cNvSpPr>
              <a:spLocks noChangeShapeType="1"/>
            </p:cNvSpPr>
            <p:nvPr/>
          </p:nvSpPr>
          <p:spPr bwMode="auto">
            <a:xfrm>
              <a:off x="6781800" y="46482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35"/>
            <p:cNvSpPr>
              <a:spLocks noChangeShapeType="1"/>
            </p:cNvSpPr>
            <p:nvPr/>
          </p:nvSpPr>
          <p:spPr bwMode="auto">
            <a:xfrm>
              <a:off x="6934200" y="45720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6"/>
            <p:cNvSpPr>
              <a:spLocks noChangeShapeType="1"/>
            </p:cNvSpPr>
            <p:nvPr/>
          </p:nvSpPr>
          <p:spPr bwMode="auto">
            <a:xfrm>
              <a:off x="7086600" y="4495800"/>
              <a:ext cx="1524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37"/>
            <p:cNvSpPr>
              <a:spLocks noChangeShapeType="1"/>
            </p:cNvSpPr>
            <p:nvPr/>
          </p:nvSpPr>
          <p:spPr bwMode="auto">
            <a:xfrm>
              <a:off x="7239000" y="4419600"/>
              <a:ext cx="304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38"/>
            <p:cNvSpPr>
              <a:spLocks noChangeShapeType="1"/>
            </p:cNvSpPr>
            <p:nvPr/>
          </p:nvSpPr>
          <p:spPr bwMode="auto">
            <a:xfrm>
              <a:off x="7543800" y="4343400"/>
              <a:ext cx="6858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39"/>
            <p:cNvSpPr>
              <a:spLocks noChangeShapeType="1"/>
            </p:cNvSpPr>
            <p:nvPr/>
          </p:nvSpPr>
          <p:spPr bwMode="auto">
            <a:xfrm>
              <a:off x="2133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0"/>
            <p:cNvSpPr>
              <a:spLocks noChangeShapeType="1"/>
            </p:cNvSpPr>
            <p:nvPr/>
          </p:nvSpPr>
          <p:spPr bwMode="auto">
            <a:xfrm>
              <a:off x="2438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1"/>
            <p:cNvSpPr>
              <a:spLocks noChangeShapeType="1"/>
            </p:cNvSpPr>
            <p:nvPr/>
          </p:nvSpPr>
          <p:spPr bwMode="auto">
            <a:xfrm>
              <a:off x="2743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2"/>
            <p:cNvSpPr>
              <a:spLocks noChangeShapeType="1"/>
            </p:cNvSpPr>
            <p:nvPr/>
          </p:nvSpPr>
          <p:spPr bwMode="auto">
            <a:xfrm>
              <a:off x="3200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3"/>
            <p:cNvSpPr>
              <a:spLocks noChangeShapeType="1"/>
            </p:cNvSpPr>
            <p:nvPr/>
          </p:nvSpPr>
          <p:spPr bwMode="auto">
            <a:xfrm>
              <a:off x="3657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44"/>
            <p:cNvSpPr>
              <a:spLocks noChangeShapeType="1"/>
            </p:cNvSpPr>
            <p:nvPr/>
          </p:nvSpPr>
          <p:spPr bwMode="auto">
            <a:xfrm>
              <a:off x="4114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5"/>
            <p:cNvSpPr>
              <a:spLocks noChangeShapeType="1"/>
            </p:cNvSpPr>
            <p:nvPr/>
          </p:nvSpPr>
          <p:spPr bwMode="auto">
            <a:xfrm>
              <a:off x="5029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6"/>
            <p:cNvSpPr>
              <a:spLocks noChangeShapeType="1"/>
            </p:cNvSpPr>
            <p:nvPr/>
          </p:nvSpPr>
          <p:spPr bwMode="auto">
            <a:xfrm>
              <a:off x="5105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7"/>
            <p:cNvSpPr>
              <a:spLocks noChangeShapeType="1"/>
            </p:cNvSpPr>
            <p:nvPr/>
          </p:nvSpPr>
          <p:spPr bwMode="auto">
            <a:xfrm>
              <a:off x="5181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48"/>
            <p:cNvSpPr>
              <a:spLocks noChangeShapeType="1"/>
            </p:cNvSpPr>
            <p:nvPr/>
          </p:nvSpPr>
          <p:spPr bwMode="auto">
            <a:xfrm>
              <a:off x="5257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49"/>
            <p:cNvSpPr>
              <a:spLocks noChangeShapeType="1"/>
            </p:cNvSpPr>
            <p:nvPr/>
          </p:nvSpPr>
          <p:spPr bwMode="auto">
            <a:xfrm>
              <a:off x="5334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0"/>
            <p:cNvSpPr>
              <a:spLocks noChangeShapeType="1"/>
            </p:cNvSpPr>
            <p:nvPr/>
          </p:nvSpPr>
          <p:spPr bwMode="auto">
            <a:xfrm>
              <a:off x="5410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1"/>
            <p:cNvSpPr>
              <a:spLocks noChangeShapeType="1"/>
            </p:cNvSpPr>
            <p:nvPr/>
          </p:nvSpPr>
          <p:spPr bwMode="auto">
            <a:xfrm>
              <a:off x="5486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2"/>
            <p:cNvSpPr>
              <a:spLocks noChangeShapeType="1"/>
            </p:cNvSpPr>
            <p:nvPr/>
          </p:nvSpPr>
          <p:spPr bwMode="auto">
            <a:xfrm>
              <a:off x="5562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3"/>
            <p:cNvSpPr>
              <a:spLocks noChangeShapeType="1"/>
            </p:cNvSpPr>
            <p:nvPr/>
          </p:nvSpPr>
          <p:spPr bwMode="auto">
            <a:xfrm>
              <a:off x="5715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54"/>
            <p:cNvSpPr>
              <a:spLocks noChangeShapeType="1"/>
            </p:cNvSpPr>
            <p:nvPr/>
          </p:nvSpPr>
          <p:spPr bwMode="auto">
            <a:xfrm>
              <a:off x="5867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55"/>
            <p:cNvSpPr>
              <a:spLocks noChangeShapeType="1"/>
            </p:cNvSpPr>
            <p:nvPr/>
          </p:nvSpPr>
          <p:spPr bwMode="auto">
            <a:xfrm>
              <a:off x="6324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56"/>
            <p:cNvSpPr>
              <a:spLocks noChangeShapeType="1"/>
            </p:cNvSpPr>
            <p:nvPr/>
          </p:nvSpPr>
          <p:spPr bwMode="auto">
            <a:xfrm>
              <a:off x="6477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7"/>
            <p:cNvSpPr>
              <a:spLocks noChangeShapeType="1"/>
            </p:cNvSpPr>
            <p:nvPr/>
          </p:nvSpPr>
          <p:spPr bwMode="auto">
            <a:xfrm>
              <a:off x="66294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8"/>
            <p:cNvSpPr>
              <a:spLocks noChangeShapeType="1"/>
            </p:cNvSpPr>
            <p:nvPr/>
          </p:nvSpPr>
          <p:spPr bwMode="auto">
            <a:xfrm>
              <a:off x="6781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59"/>
            <p:cNvSpPr>
              <a:spLocks noChangeShapeType="1"/>
            </p:cNvSpPr>
            <p:nvPr/>
          </p:nvSpPr>
          <p:spPr bwMode="auto">
            <a:xfrm>
              <a:off x="69342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60"/>
            <p:cNvSpPr>
              <a:spLocks noChangeShapeType="1"/>
            </p:cNvSpPr>
            <p:nvPr/>
          </p:nvSpPr>
          <p:spPr bwMode="auto">
            <a:xfrm>
              <a:off x="70866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1"/>
            <p:cNvSpPr>
              <a:spLocks noChangeShapeType="1"/>
            </p:cNvSpPr>
            <p:nvPr/>
          </p:nvSpPr>
          <p:spPr bwMode="auto">
            <a:xfrm>
              <a:off x="723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2"/>
            <p:cNvSpPr>
              <a:spLocks noChangeShapeType="1"/>
            </p:cNvSpPr>
            <p:nvPr/>
          </p:nvSpPr>
          <p:spPr bwMode="auto">
            <a:xfrm>
              <a:off x="75438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3"/>
            <p:cNvSpPr>
              <a:spLocks noChangeShapeType="1"/>
            </p:cNvSpPr>
            <p:nvPr/>
          </p:nvSpPr>
          <p:spPr bwMode="auto">
            <a:xfrm>
              <a:off x="3429000" y="4419600"/>
              <a:ext cx="228600"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p:cNvSpPr>
              <a:spLocks noChangeShapeType="1"/>
            </p:cNvSpPr>
            <p:nvPr/>
          </p:nvSpPr>
          <p:spPr bwMode="auto">
            <a:xfrm>
              <a:off x="3429000" y="4343400"/>
              <a:ext cx="0" cy="914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6"/>
            <p:cNvSpPr>
              <a:spLocks noChangeShapeType="1"/>
            </p:cNvSpPr>
            <p:nvPr/>
          </p:nvSpPr>
          <p:spPr bwMode="auto">
            <a:xfrm flipH="1">
              <a:off x="838200" y="4724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7"/>
            <p:cNvSpPr>
              <a:spLocks noChangeShapeType="1"/>
            </p:cNvSpPr>
            <p:nvPr/>
          </p:nvSpPr>
          <p:spPr bwMode="auto">
            <a:xfrm flipH="1">
              <a:off x="838200" y="4800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8"/>
            <p:cNvSpPr>
              <a:spLocks noChangeShapeType="1"/>
            </p:cNvSpPr>
            <p:nvPr/>
          </p:nvSpPr>
          <p:spPr bwMode="auto">
            <a:xfrm flipH="1">
              <a:off x="838200" y="4876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9"/>
            <p:cNvSpPr>
              <a:spLocks noChangeShapeType="1"/>
            </p:cNvSpPr>
            <p:nvPr/>
          </p:nvSpPr>
          <p:spPr bwMode="auto">
            <a:xfrm flipH="1">
              <a:off x="838200" y="4953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70"/>
            <p:cNvSpPr>
              <a:spLocks noChangeShapeType="1"/>
            </p:cNvSpPr>
            <p:nvPr/>
          </p:nvSpPr>
          <p:spPr bwMode="auto">
            <a:xfrm flipH="1">
              <a:off x="838200" y="5029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71"/>
            <p:cNvSpPr>
              <a:spLocks noChangeShapeType="1"/>
            </p:cNvSpPr>
            <p:nvPr/>
          </p:nvSpPr>
          <p:spPr bwMode="auto">
            <a:xfrm flipH="1">
              <a:off x="838200" y="5105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2"/>
            <p:cNvSpPr>
              <a:spLocks noChangeShapeType="1"/>
            </p:cNvSpPr>
            <p:nvPr/>
          </p:nvSpPr>
          <p:spPr bwMode="auto">
            <a:xfrm flipH="1">
              <a:off x="838200" y="5181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73"/>
            <p:cNvSpPr>
              <a:spLocks noChangeShapeType="1"/>
            </p:cNvSpPr>
            <p:nvPr/>
          </p:nvSpPr>
          <p:spPr bwMode="auto">
            <a:xfrm flipH="1">
              <a:off x="838200" y="5257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74"/>
            <p:cNvSpPr>
              <a:spLocks noChangeShapeType="1"/>
            </p:cNvSpPr>
            <p:nvPr/>
          </p:nvSpPr>
          <p:spPr bwMode="auto">
            <a:xfrm flipH="1">
              <a:off x="838200" y="4114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75"/>
            <p:cNvSpPr>
              <a:spLocks noChangeShapeType="1"/>
            </p:cNvSpPr>
            <p:nvPr/>
          </p:nvSpPr>
          <p:spPr bwMode="auto">
            <a:xfrm flipH="1">
              <a:off x="838200" y="4191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76"/>
            <p:cNvSpPr>
              <a:spLocks noChangeShapeType="1"/>
            </p:cNvSpPr>
            <p:nvPr/>
          </p:nvSpPr>
          <p:spPr bwMode="auto">
            <a:xfrm flipH="1">
              <a:off x="838200" y="4267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77"/>
            <p:cNvSpPr>
              <a:spLocks noChangeShapeType="1"/>
            </p:cNvSpPr>
            <p:nvPr/>
          </p:nvSpPr>
          <p:spPr bwMode="auto">
            <a:xfrm flipH="1">
              <a:off x="838200" y="43434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78"/>
            <p:cNvSpPr>
              <a:spLocks noChangeShapeType="1"/>
            </p:cNvSpPr>
            <p:nvPr/>
          </p:nvSpPr>
          <p:spPr bwMode="auto">
            <a:xfrm flipH="1">
              <a:off x="838200" y="44196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79"/>
            <p:cNvSpPr>
              <a:spLocks noChangeShapeType="1"/>
            </p:cNvSpPr>
            <p:nvPr/>
          </p:nvSpPr>
          <p:spPr bwMode="auto">
            <a:xfrm flipH="1">
              <a:off x="838200" y="44958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80"/>
            <p:cNvSpPr>
              <a:spLocks noChangeShapeType="1"/>
            </p:cNvSpPr>
            <p:nvPr/>
          </p:nvSpPr>
          <p:spPr bwMode="auto">
            <a:xfrm flipH="1">
              <a:off x="838200" y="45720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81"/>
            <p:cNvSpPr>
              <a:spLocks noChangeShapeType="1"/>
            </p:cNvSpPr>
            <p:nvPr/>
          </p:nvSpPr>
          <p:spPr bwMode="auto">
            <a:xfrm flipH="1">
              <a:off x="838200" y="4648200"/>
              <a:ext cx="76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Text Box 82"/>
            <p:cNvSpPr txBox="1">
              <a:spLocks noChangeArrowheads="1"/>
            </p:cNvSpPr>
            <p:nvPr/>
          </p:nvSpPr>
          <p:spPr bwMode="auto">
            <a:xfrm>
              <a:off x="441325" y="445293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Calibri" charset="0"/>
                  <a:sym typeface="Symbol" charset="2"/>
                </a:rPr>
                <a:t></a:t>
              </a:r>
              <a:r>
                <a:rPr lang="en-US" altLang="en-US" i="1">
                  <a:latin typeface="Calibri" charset="0"/>
                </a:rPr>
                <a:t>x</a:t>
              </a:r>
            </a:p>
          </p:txBody>
        </p:sp>
        <p:sp>
          <p:nvSpPr>
            <p:cNvPr id="84" name="Text Box 83"/>
            <p:cNvSpPr txBox="1">
              <a:spLocks noChangeArrowheads="1"/>
            </p:cNvSpPr>
            <p:nvPr/>
          </p:nvSpPr>
          <p:spPr bwMode="auto">
            <a:xfrm>
              <a:off x="5105400" y="5334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a:latin typeface="Calibri" charset="0"/>
                  <a:sym typeface="Symbol" charset="2"/>
                </a:rPr>
                <a:t></a:t>
              </a:r>
              <a:r>
                <a:rPr lang="en-US" altLang="en-US" i="1">
                  <a:latin typeface="Calibri" charset="0"/>
                </a:rPr>
                <a:t>t</a:t>
              </a:r>
            </a:p>
          </p:txBody>
        </p:sp>
      </p:grpSp>
    </p:spTree>
    <p:extLst>
      <p:ext uri="{BB962C8B-B14F-4D97-AF65-F5344CB8AC3E}">
        <p14:creationId xmlns:p14="http://schemas.microsoft.com/office/powerpoint/2010/main" val="1535960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Modified IEEE 13 Node Test System</a:t>
            </a:r>
            <a:endParaRPr lang="en-US" dirty="0"/>
          </a:p>
        </p:txBody>
      </p:sp>
      <p:grpSp>
        <p:nvGrpSpPr>
          <p:cNvPr id="56323" name="Group 2"/>
          <p:cNvGrpSpPr>
            <a:grpSpLocks/>
          </p:cNvGrpSpPr>
          <p:nvPr/>
        </p:nvGrpSpPr>
        <p:grpSpPr bwMode="auto">
          <a:xfrm>
            <a:off x="1524000" y="2057400"/>
            <a:ext cx="6248400" cy="4343400"/>
            <a:chOff x="0" y="0"/>
            <a:chExt cx="8497603" cy="7084184"/>
          </a:xfrm>
        </p:grpSpPr>
        <p:pic>
          <p:nvPicPr>
            <p:cNvPr id="563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97603" cy="708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rot="5400000">
              <a:off x="8037374" y="4791405"/>
              <a:ext cx="1993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0800000">
              <a:off x="7947073" y="4909215"/>
              <a:ext cx="3519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7955709" y="4968769"/>
              <a:ext cx="343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8037374" y="5068455"/>
              <a:ext cx="1993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35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smtClean="0"/>
              <a:t>What Does “Unbalanced” Mean?</a:t>
            </a:r>
            <a:endParaRPr lang="en-US" altLang="en-US" dirty="0"/>
          </a:p>
        </p:txBody>
      </p:sp>
      <p:sp>
        <p:nvSpPr>
          <p:cNvPr id="8195" name="Content Placeholder 2"/>
          <p:cNvSpPr>
            <a:spLocks noGrp="1"/>
          </p:cNvSpPr>
          <p:nvPr>
            <p:ph idx="14"/>
          </p:nvPr>
        </p:nvSpPr>
        <p:spPr>
          <a:xfrm>
            <a:off x="457200" y="1243013"/>
            <a:ext cx="8108950" cy="5065712"/>
          </a:xfrm>
        </p:spPr>
        <p:txBody>
          <a:bodyPr/>
          <a:lstStyle/>
          <a:p>
            <a:r>
              <a:rPr lang="en-US" altLang="en-US" dirty="0" smtClean="0"/>
              <a:t>The voltage at the source is balanced:</a:t>
            </a:r>
          </a:p>
          <a:p>
            <a:endParaRPr lang="en-US" altLang="en-US" dirty="0"/>
          </a:p>
          <a:p>
            <a:endParaRPr lang="en-US" altLang="en-US" dirty="0" smtClean="0"/>
          </a:p>
          <a:p>
            <a:endParaRPr lang="en-US" altLang="en-US" dirty="0"/>
          </a:p>
          <a:p>
            <a:endParaRPr lang="en-US" altLang="en-US" dirty="0" smtClean="0"/>
          </a:p>
          <a:p>
            <a:endParaRPr lang="en-US" altLang="en-US" dirty="0"/>
          </a:p>
          <a:p>
            <a:r>
              <a:rPr lang="en-US" altLang="en-US" dirty="0" smtClean="0"/>
              <a:t>The voltages downstream are unbalanced:</a:t>
            </a:r>
            <a:endParaRPr lang="en-US" altLang="en-US" dirty="0"/>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186372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876800"/>
            <a:ext cx="17526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743200"/>
            <a:ext cx="19240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5257800"/>
            <a:ext cx="23241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34066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Time-series Simulations (II)</a:t>
            </a:r>
            <a:endParaRPr lang="en-US" altLang="en-US"/>
          </a:p>
        </p:txBody>
      </p:sp>
      <p:sp>
        <p:nvSpPr>
          <p:cNvPr id="3" name="Content Placeholder 2"/>
          <p:cNvSpPr>
            <a:spLocks noGrp="1"/>
          </p:cNvSpPr>
          <p:nvPr>
            <p:ph sz="quarter" idx="14"/>
          </p:nvPr>
        </p:nvSpPr>
        <p:spPr/>
        <p:txBody>
          <a:bodyPr/>
          <a:lstStyle/>
          <a:p>
            <a:endParaRPr lang="en-US"/>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114800"/>
            <a:ext cx="7192963"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21836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093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t>How does it work?</a:t>
            </a:r>
            <a:endParaRPr lang="en-US" altLang="en-US"/>
          </a:p>
        </p:txBody>
      </p:sp>
      <p:sp>
        <p:nvSpPr>
          <p:cNvPr id="58371" name="Rectangle 3"/>
          <p:cNvSpPr>
            <a:spLocks noGrp="1" noChangeArrowheads="1"/>
          </p:cNvSpPr>
          <p:nvPr>
            <p:ph type="body" idx="14"/>
          </p:nvPr>
        </p:nvSpPr>
        <p:spPr>
          <a:xfrm>
            <a:off x="457200" y="1243013"/>
            <a:ext cx="8108950" cy="5065712"/>
          </a:xfrm>
        </p:spPr>
        <p:txBody>
          <a:bodyPr>
            <a:normAutofit lnSpcReduction="10000"/>
          </a:bodyPr>
          <a:lstStyle/>
          <a:p>
            <a:r>
              <a:rPr lang="en-US" altLang="en-US" dirty="0" smtClean="0"/>
              <a:t>Distribution system handled as network (nodes &amp; links)</a:t>
            </a:r>
          </a:p>
          <a:p>
            <a:endParaRPr lang="en-US" altLang="en-US" dirty="0" smtClean="0"/>
          </a:p>
          <a:p>
            <a:r>
              <a:rPr lang="en-US" altLang="en-US" dirty="0" smtClean="0"/>
              <a:t>Forward-Backward Sweep (FBS)</a:t>
            </a:r>
          </a:p>
          <a:p>
            <a:pPr lvl="1"/>
            <a:r>
              <a:rPr lang="en-US" altLang="en-US" dirty="0" smtClean="0"/>
              <a:t>Voltage (nodes) and current (links) passed in sweeps</a:t>
            </a:r>
          </a:p>
          <a:p>
            <a:pPr lvl="1"/>
            <a:r>
              <a:rPr lang="en-US" altLang="en-US" dirty="0"/>
              <a:t>S</a:t>
            </a:r>
            <a:r>
              <a:rPr lang="en-US" altLang="en-US" dirty="0" smtClean="0"/>
              <a:t>weeps repeated each time step until zero voltage “error”</a:t>
            </a:r>
          </a:p>
          <a:p>
            <a:pPr lvl="1"/>
            <a:endParaRPr lang="en-US" altLang="en-US" dirty="0" smtClean="0"/>
          </a:p>
          <a:p>
            <a:r>
              <a:rPr lang="en-US" altLang="en-US" dirty="0" smtClean="0"/>
              <a:t>Newton-Raphson (NR)</a:t>
            </a:r>
          </a:p>
          <a:p>
            <a:pPr lvl="1"/>
            <a:r>
              <a:rPr lang="en-US" altLang="en-US" dirty="0" smtClean="0"/>
              <a:t>Admittance matrix built from links</a:t>
            </a:r>
          </a:p>
          <a:p>
            <a:pPr lvl="1"/>
            <a:r>
              <a:rPr lang="en-US" altLang="en-US" dirty="0"/>
              <a:t>U</a:t>
            </a:r>
            <a:r>
              <a:rPr lang="en-US" altLang="en-US" dirty="0" smtClean="0"/>
              <a:t>sed to calculate node voltages given current injections</a:t>
            </a:r>
          </a:p>
          <a:p>
            <a:pPr lvl="1"/>
            <a:r>
              <a:rPr lang="en-US" altLang="en-US" dirty="0" smtClean="0"/>
              <a:t>Iterations performed by </a:t>
            </a:r>
            <a:r>
              <a:rPr lang="en-US" altLang="en-US" dirty="0" err="1" smtClean="0"/>
              <a:t>SuperLU</a:t>
            </a:r>
            <a:r>
              <a:rPr lang="en-US" altLang="en-US" dirty="0" smtClean="0"/>
              <a:t> until zero voltage “error”</a:t>
            </a:r>
          </a:p>
          <a:p>
            <a:endParaRPr lang="en-US" altLang="en-US" dirty="0" smtClean="0"/>
          </a:p>
          <a:p>
            <a:r>
              <a:rPr lang="en-US" altLang="en-US" dirty="0" smtClean="0"/>
              <a:t>Iterations by </a:t>
            </a:r>
            <a:r>
              <a:rPr lang="en-US" altLang="en-US" dirty="0" err="1" smtClean="0"/>
              <a:t>GridLAB</a:t>
            </a:r>
            <a:r>
              <a:rPr lang="en-US" altLang="en-US" dirty="0" smtClean="0"/>
              <a:t>-D handles control algorithms</a:t>
            </a:r>
            <a:endParaRPr lang="en-US" altLang="en-US" dirty="0"/>
          </a:p>
        </p:txBody>
      </p:sp>
    </p:spTree>
    <p:extLst>
      <p:ext uri="{BB962C8B-B14F-4D97-AF65-F5344CB8AC3E}">
        <p14:creationId xmlns:p14="http://schemas.microsoft.com/office/powerpoint/2010/main" val="12111496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mtClean="0"/>
              <a:t>Powerflow module directives</a:t>
            </a:r>
            <a:endParaRPr lang="en-US" altLang="en-US"/>
          </a:p>
        </p:txBody>
      </p:sp>
      <p:sp>
        <p:nvSpPr>
          <p:cNvPr id="3" name="Content Placeholder 2"/>
          <p:cNvSpPr>
            <a:spLocks noGrp="1"/>
          </p:cNvSpPr>
          <p:nvPr>
            <p:ph sz="quarter" idx="14"/>
          </p:nvPr>
        </p:nvSpPr>
        <p:spPr/>
        <p:txBody>
          <a:bodyPr/>
          <a:lstStyle/>
          <a:p>
            <a:r>
              <a:rPr lang="en-US" dirty="0"/>
              <a:t>Preferred method depends </a:t>
            </a:r>
            <a:r>
              <a:rPr lang="en-US" dirty="0" smtClean="0"/>
              <a:t>on application</a:t>
            </a:r>
            <a:endParaRPr lang="en-US" dirty="0"/>
          </a:p>
          <a:p>
            <a:pPr lvl="1"/>
            <a:r>
              <a:rPr lang="en-US" dirty="0" smtClean="0"/>
              <a:t>As </a:t>
            </a:r>
            <a:r>
              <a:rPr lang="en-US" dirty="0"/>
              <a:t>implemented, FBS is </a:t>
            </a:r>
            <a:r>
              <a:rPr lang="en-US" dirty="0" smtClean="0"/>
              <a:t>faster</a:t>
            </a:r>
            <a:endParaRPr lang="en-US" dirty="0"/>
          </a:p>
          <a:p>
            <a:pPr lvl="1"/>
            <a:r>
              <a:rPr lang="en-US" dirty="0"/>
              <a:t>As implemented, NR handles meshed systems, reconfiguration algorithms, and </a:t>
            </a:r>
            <a:r>
              <a:rPr lang="en-US" dirty="0" smtClean="0"/>
              <a:t>reliability</a:t>
            </a:r>
          </a:p>
          <a:p>
            <a:r>
              <a:rPr lang="en-US" dirty="0" smtClean="0"/>
              <a:t>Both </a:t>
            </a:r>
            <a:r>
              <a:rPr lang="en-US" dirty="0"/>
              <a:t>methods </a:t>
            </a:r>
            <a:r>
              <a:rPr lang="en-US" dirty="0" smtClean="0"/>
              <a:t>support all </a:t>
            </a:r>
            <a:r>
              <a:rPr lang="en-US" dirty="0"/>
              <a:t>objects in </a:t>
            </a:r>
            <a:r>
              <a:rPr lang="en-US" dirty="0" smtClean="0"/>
              <a:t>all </a:t>
            </a:r>
            <a:r>
              <a:rPr lang="en-US" dirty="0"/>
              <a:t>other </a:t>
            </a:r>
            <a:r>
              <a:rPr lang="en-US" dirty="0" smtClean="0"/>
              <a:t>modules</a:t>
            </a:r>
          </a:p>
          <a:p>
            <a:pPr lvl="1"/>
            <a:r>
              <a:rPr lang="en-US" dirty="0" smtClean="0"/>
              <a:t>Exceptions for FBS: </a:t>
            </a:r>
          </a:p>
          <a:p>
            <a:pPr lvl="2"/>
            <a:r>
              <a:rPr lang="en-US" dirty="0" smtClean="0"/>
              <a:t>Reconfiguration, reliability, and </a:t>
            </a:r>
            <a:r>
              <a:rPr lang="en-US" dirty="0" err="1" smtClean="0"/>
              <a:t>deltamode</a:t>
            </a:r>
            <a:r>
              <a:rPr lang="en-US" dirty="0" smtClean="0"/>
              <a:t> (dynamics).</a:t>
            </a:r>
            <a:endParaRPr lang="en-US" dirty="0"/>
          </a:p>
          <a:p>
            <a:endParaRPr lang="en-US" dirty="0"/>
          </a:p>
          <a:p>
            <a:endParaRPr lang="en-US" dirty="0"/>
          </a:p>
        </p:txBody>
      </p:sp>
      <p:sp>
        <p:nvSpPr>
          <p:cNvPr id="6" name="Rectangle 3"/>
          <p:cNvSpPr txBox="1">
            <a:spLocks noChangeArrowheads="1"/>
          </p:cNvSpPr>
          <p:nvPr/>
        </p:nvSpPr>
        <p:spPr bwMode="auto">
          <a:xfrm>
            <a:off x="420154" y="4648200"/>
            <a:ext cx="8534400" cy="1828800"/>
          </a:xfrm>
          <a:prstGeom prst="rect">
            <a:avLst/>
          </a:prstGeom>
          <a:noFill/>
          <a:ln w="9525">
            <a:noFill/>
            <a:miter lim="800000"/>
            <a:headEnd/>
            <a:tailEnd/>
          </a:ln>
        </p:spPr>
        <p:txBody>
          <a:bodyPr/>
          <a:lstStyle/>
          <a:p>
            <a:pPr marL="342900" indent="-342900" eaLnBrk="0" fontAlgn="auto" hangingPunct="0">
              <a:lnSpc>
                <a:spcPct val="90000"/>
              </a:lnSpc>
              <a:spcBef>
                <a:spcPct val="20000"/>
              </a:spcBef>
              <a:spcAft>
                <a:spcPts val="0"/>
              </a:spcAft>
              <a:defRPr/>
            </a:pPr>
            <a:r>
              <a:rPr lang="en-US" sz="1400" b="1" kern="0" dirty="0">
                <a:latin typeface="Courier New" pitchFamily="49" charset="0"/>
                <a:ea typeface="+mn-ea"/>
                <a:cs typeface="+mn-cs"/>
              </a:rPr>
              <a:t>module powerflow {</a:t>
            </a:r>
          </a:p>
          <a:p>
            <a:pPr marL="342900" indent="640080" eaLnBrk="0" fontAlgn="auto" hangingPunct="0">
              <a:lnSpc>
                <a:spcPct val="90000"/>
              </a:lnSpc>
              <a:spcBef>
                <a:spcPct val="20000"/>
              </a:spcBef>
              <a:spcAft>
                <a:spcPts val="0"/>
              </a:spcAft>
              <a:defRPr/>
            </a:pPr>
            <a:r>
              <a:rPr lang="en-US" sz="1400" b="1" kern="0" dirty="0" err="1">
                <a:latin typeface="Courier New" pitchFamily="49" charset="0"/>
                <a:ea typeface="+mn-ea"/>
                <a:cs typeface="+mn-cs"/>
              </a:rPr>
              <a:t>solver_method</a:t>
            </a:r>
            <a:r>
              <a:rPr lang="en-US" sz="1400" b="1" kern="0" dirty="0">
                <a:latin typeface="Courier New" pitchFamily="49" charset="0"/>
                <a:ea typeface="+mn-ea"/>
                <a:cs typeface="+mn-cs"/>
              </a:rPr>
              <a:t> FBS; </a:t>
            </a:r>
            <a:r>
              <a:rPr lang="en-US" sz="1400" kern="0" dirty="0" smtClean="0">
                <a:latin typeface="Courier New" pitchFamily="49" charset="0"/>
                <a:ea typeface="+mn-ea"/>
                <a:cs typeface="+mn-cs"/>
              </a:rPr>
              <a:t>// or NR; GS is deprecated as V3.0</a:t>
            </a:r>
            <a:endParaRPr lang="en-US" sz="1400" kern="0" dirty="0">
              <a:latin typeface="Courier New" pitchFamily="49" charset="0"/>
              <a:ea typeface="+mn-ea"/>
              <a:cs typeface="+mn-cs"/>
            </a:endParaRPr>
          </a:p>
          <a:p>
            <a:pPr marL="342900" indent="640080" eaLnBrk="0" fontAlgn="auto" hangingPunct="0">
              <a:lnSpc>
                <a:spcPct val="90000"/>
              </a:lnSpc>
              <a:spcBef>
                <a:spcPct val="20000"/>
              </a:spcBef>
              <a:spcAft>
                <a:spcPts val="0"/>
              </a:spcAft>
              <a:defRPr/>
            </a:pPr>
            <a:r>
              <a:rPr lang="en-US" sz="1400" b="1" kern="0" dirty="0" err="1">
                <a:latin typeface="Courier New" pitchFamily="49" charset="0"/>
                <a:ea typeface="+mn-ea"/>
                <a:cs typeface="+mn-cs"/>
              </a:rPr>
              <a:t>default_maximum_voltage_error</a:t>
            </a:r>
            <a:r>
              <a:rPr lang="en-US" sz="1400" b="1" kern="0" dirty="0">
                <a:latin typeface="Courier New" pitchFamily="49" charset="0"/>
                <a:ea typeface="+mn-ea"/>
                <a:cs typeface="+mn-cs"/>
              </a:rPr>
              <a:t> 1e-6; </a:t>
            </a:r>
            <a:r>
              <a:rPr lang="en-US" sz="1400" kern="0" dirty="0" smtClean="0">
                <a:latin typeface="Courier New" pitchFamily="49" charset="0"/>
                <a:ea typeface="+mn-ea"/>
                <a:cs typeface="+mn-cs"/>
              </a:rPr>
              <a:t>// defines </a:t>
            </a:r>
            <a:r>
              <a:rPr lang="en-US" sz="1400" kern="0" dirty="0">
                <a:latin typeface="Courier New" pitchFamily="49" charset="0"/>
                <a:ea typeface="+mn-ea"/>
                <a:cs typeface="+mn-cs"/>
              </a:rPr>
              <a:t>convergence criteria</a:t>
            </a:r>
          </a:p>
          <a:p>
            <a:pPr marL="342900" indent="640080" eaLnBrk="0" fontAlgn="auto" hangingPunct="0">
              <a:lnSpc>
                <a:spcPct val="90000"/>
              </a:lnSpc>
              <a:spcBef>
                <a:spcPct val="20000"/>
              </a:spcBef>
              <a:spcAft>
                <a:spcPts val="0"/>
              </a:spcAft>
              <a:defRPr/>
            </a:pPr>
            <a:r>
              <a:rPr lang="en-US" sz="1400" b="1" kern="0" dirty="0" err="1">
                <a:latin typeface="Courier New" pitchFamily="49" charset="0"/>
                <a:ea typeface="+mn-ea"/>
                <a:cs typeface="+mn-cs"/>
              </a:rPr>
              <a:t>NR_iteration_limit</a:t>
            </a:r>
            <a:r>
              <a:rPr lang="en-US" sz="1400" b="1" kern="0" dirty="0">
                <a:latin typeface="Courier New" pitchFamily="49" charset="0"/>
                <a:ea typeface="+mn-ea"/>
                <a:cs typeface="+mn-cs"/>
              </a:rPr>
              <a:t> 50; </a:t>
            </a:r>
            <a:r>
              <a:rPr lang="en-US" sz="1400" kern="0" dirty="0" smtClean="0">
                <a:latin typeface="Courier New" pitchFamily="49" charset="0"/>
              </a:rPr>
              <a:t>// max </a:t>
            </a:r>
            <a:r>
              <a:rPr lang="en-US" sz="1400" kern="0" dirty="0" err="1" smtClean="0">
                <a:latin typeface="Courier New" pitchFamily="49" charset="0"/>
              </a:rPr>
              <a:t>SuperLU</a:t>
            </a:r>
            <a:r>
              <a:rPr lang="en-US" sz="1400" kern="0" dirty="0" smtClean="0">
                <a:latin typeface="Courier New" pitchFamily="49" charset="0"/>
              </a:rPr>
              <a:t> </a:t>
            </a:r>
            <a:r>
              <a:rPr lang="en-US" sz="1400" kern="0" dirty="0">
                <a:latin typeface="Courier New" pitchFamily="49" charset="0"/>
              </a:rPr>
              <a:t>iterations per GLD </a:t>
            </a:r>
            <a:r>
              <a:rPr lang="en-US" sz="1400" kern="0" dirty="0" smtClean="0">
                <a:latin typeface="Courier New" pitchFamily="49" charset="0"/>
              </a:rPr>
              <a:t>iteration</a:t>
            </a:r>
            <a:endParaRPr lang="en-US" sz="1400" kern="0" dirty="0">
              <a:latin typeface="Courier New" pitchFamily="49" charset="0"/>
            </a:endParaRPr>
          </a:p>
          <a:p>
            <a:pPr marL="342900" indent="640080" eaLnBrk="0" fontAlgn="auto" hangingPunct="0">
              <a:lnSpc>
                <a:spcPct val="90000"/>
              </a:lnSpc>
              <a:spcBef>
                <a:spcPct val="20000"/>
              </a:spcBef>
              <a:spcAft>
                <a:spcPts val="0"/>
              </a:spcAft>
              <a:defRPr/>
            </a:pPr>
            <a:r>
              <a:rPr lang="en-US" sz="1400" b="1" kern="0" dirty="0" err="1">
                <a:latin typeface="Courier New" pitchFamily="49" charset="0"/>
                <a:ea typeface="+mn-ea"/>
                <a:cs typeface="+mn-cs"/>
              </a:rPr>
              <a:t>NR_superLU_procs</a:t>
            </a:r>
            <a:r>
              <a:rPr lang="en-US" sz="1400" b="1" kern="0" dirty="0">
                <a:latin typeface="Courier New" pitchFamily="49" charset="0"/>
                <a:ea typeface="+mn-ea"/>
                <a:cs typeface="+mn-cs"/>
              </a:rPr>
              <a:t> 1; </a:t>
            </a:r>
            <a:r>
              <a:rPr lang="en-US" sz="1400" kern="0" dirty="0" smtClean="0">
                <a:latin typeface="Courier New" pitchFamily="49" charset="0"/>
                <a:ea typeface="+mn-ea"/>
                <a:cs typeface="+mn-cs"/>
              </a:rPr>
              <a:t>// max processors assigned to </a:t>
            </a:r>
            <a:r>
              <a:rPr lang="en-US" sz="1400" kern="0" dirty="0" err="1">
                <a:latin typeface="Courier New" pitchFamily="49" charset="0"/>
                <a:ea typeface="+mn-ea"/>
                <a:cs typeface="+mn-cs"/>
              </a:rPr>
              <a:t>SuperLU</a:t>
            </a:r>
            <a:endParaRPr lang="en-US" sz="1400" kern="0" dirty="0">
              <a:latin typeface="Courier New" pitchFamily="49" charset="0"/>
              <a:ea typeface="+mn-ea"/>
              <a:cs typeface="+mn-cs"/>
            </a:endParaRPr>
          </a:p>
          <a:p>
            <a:pPr marL="342900" indent="640080" eaLnBrk="0" fontAlgn="auto" hangingPunct="0">
              <a:lnSpc>
                <a:spcPct val="90000"/>
              </a:lnSpc>
              <a:spcBef>
                <a:spcPct val="20000"/>
              </a:spcBef>
              <a:spcAft>
                <a:spcPts val="0"/>
              </a:spcAft>
              <a:defRPr/>
            </a:pPr>
            <a:r>
              <a:rPr lang="en-US" sz="1400" b="1" kern="0" dirty="0">
                <a:latin typeface="Courier New" pitchFamily="49" charset="0"/>
                <a:ea typeface="+mn-ea"/>
                <a:cs typeface="+mn-cs"/>
              </a:rPr>
              <a:t>}</a:t>
            </a:r>
          </a:p>
          <a:p>
            <a:pPr marL="342900" indent="640080" eaLnBrk="0" fontAlgn="auto" hangingPunct="0">
              <a:lnSpc>
                <a:spcPct val="90000"/>
              </a:lnSpc>
              <a:spcBef>
                <a:spcPct val="20000"/>
              </a:spcBef>
              <a:spcAft>
                <a:spcPts val="0"/>
              </a:spcAft>
              <a:defRPr/>
            </a:pPr>
            <a:endParaRPr lang="en-US" sz="1400" b="1" kern="0" dirty="0">
              <a:latin typeface="Courier New" pitchFamily="49" charset="0"/>
              <a:ea typeface="+mn-ea"/>
              <a:cs typeface="+mn-cs"/>
            </a:endParaRPr>
          </a:p>
        </p:txBody>
      </p:sp>
    </p:spTree>
    <p:extLst>
      <p:ext uri="{BB962C8B-B14F-4D97-AF65-F5344CB8AC3E}">
        <p14:creationId xmlns:p14="http://schemas.microsoft.com/office/powerpoint/2010/main" val="1941690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t>Objects in Powerflow Module</a:t>
            </a:r>
            <a:endParaRPr lang="en-US" altLang="en-US"/>
          </a:p>
        </p:txBody>
      </p:sp>
      <p:sp>
        <p:nvSpPr>
          <p:cNvPr id="60419" name="Rectangle 3"/>
          <p:cNvSpPr>
            <a:spLocks noGrp="1" noChangeArrowheads="1"/>
          </p:cNvSpPr>
          <p:nvPr>
            <p:ph type="body" idx="14"/>
          </p:nvPr>
        </p:nvSpPr>
        <p:spPr>
          <a:xfrm>
            <a:off x="457200" y="1243013"/>
            <a:ext cx="8108950" cy="5065712"/>
          </a:xfrm>
        </p:spPr>
        <p:txBody>
          <a:bodyPr/>
          <a:lstStyle/>
          <a:p>
            <a:r>
              <a:rPr lang="en-US" altLang="en-US" dirty="0" smtClean="0"/>
              <a:t>Two main object types: </a:t>
            </a:r>
            <a:r>
              <a:rPr lang="en-US" altLang="en-US" u="sng" dirty="0" smtClean="0"/>
              <a:t>node</a:t>
            </a:r>
            <a:r>
              <a:rPr lang="en-US" altLang="en-US" dirty="0" smtClean="0"/>
              <a:t> and </a:t>
            </a:r>
            <a:r>
              <a:rPr lang="en-US" altLang="en-US" u="sng" dirty="0" smtClean="0"/>
              <a:t>link</a:t>
            </a:r>
          </a:p>
          <a:p>
            <a:pPr lvl="1"/>
            <a:r>
              <a:rPr lang="en-US" altLang="en-US" dirty="0" smtClean="0"/>
              <a:t>Most </a:t>
            </a:r>
            <a:r>
              <a:rPr lang="en-US" altLang="en-US" dirty="0" err="1" smtClean="0"/>
              <a:t>powerflow</a:t>
            </a:r>
            <a:r>
              <a:rPr lang="en-US" altLang="en-US" dirty="0" smtClean="0"/>
              <a:t> objects inherit properties from node and link</a:t>
            </a:r>
          </a:p>
          <a:p>
            <a:endParaRPr lang="en-US" altLang="en-US" dirty="0"/>
          </a:p>
          <a:p>
            <a:r>
              <a:rPr lang="en-US" altLang="en-US" dirty="0" smtClean="0"/>
              <a:t>Library objects </a:t>
            </a:r>
          </a:p>
          <a:p>
            <a:pPr lvl="1"/>
            <a:r>
              <a:rPr lang="en-US" altLang="en-US" dirty="0" smtClean="0"/>
              <a:t>Specify configurations that are used multiple times</a:t>
            </a:r>
          </a:p>
          <a:p>
            <a:pPr lvl="2"/>
            <a:r>
              <a:rPr lang="en-US" altLang="en-US" dirty="0" err="1" smtClean="0"/>
              <a:t>line_configuration</a:t>
            </a:r>
            <a:endParaRPr lang="en-US" altLang="en-US" dirty="0" smtClean="0"/>
          </a:p>
          <a:p>
            <a:pPr lvl="2"/>
            <a:r>
              <a:rPr lang="en-US" altLang="en-US" dirty="0" err="1" smtClean="0"/>
              <a:t>line_spacing</a:t>
            </a:r>
            <a:endParaRPr lang="en-US" altLang="en-US" dirty="0" smtClean="0"/>
          </a:p>
          <a:p>
            <a:pPr lvl="2"/>
            <a:r>
              <a:rPr lang="en-US" altLang="en-US" dirty="0" err="1" smtClean="0"/>
              <a:t>transformer_configuration</a:t>
            </a:r>
            <a:endParaRPr lang="en-US" altLang="en-US" dirty="0" smtClean="0"/>
          </a:p>
          <a:p>
            <a:pPr lvl="2"/>
            <a:r>
              <a:rPr lang="en-US" altLang="en-US" dirty="0" err="1" smtClean="0"/>
              <a:t>regulator_configuration</a:t>
            </a:r>
            <a:endParaRPr lang="en-US" altLang="en-US" dirty="0" smtClean="0"/>
          </a:p>
          <a:p>
            <a:pPr lvl="1"/>
            <a:r>
              <a:rPr lang="en-US" altLang="en-US" dirty="0" smtClean="0"/>
              <a:t>Provide “library” values to compute model parameters</a:t>
            </a:r>
          </a:p>
          <a:p>
            <a:pPr lvl="1"/>
            <a:r>
              <a:rPr lang="en-US" altLang="en-US" dirty="0" smtClean="0"/>
              <a:t>Not used directly in constructing solutions</a:t>
            </a:r>
            <a:endParaRPr lang="en-US" altLang="en-US" dirty="0"/>
          </a:p>
        </p:txBody>
      </p:sp>
    </p:spTree>
    <p:extLst>
      <p:ext uri="{BB962C8B-B14F-4D97-AF65-F5344CB8AC3E}">
        <p14:creationId xmlns:p14="http://schemas.microsoft.com/office/powerpoint/2010/main" val="8338934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dirty="0" smtClean="0"/>
              <a:t>Abstract node and link objects</a:t>
            </a:r>
            <a:endParaRPr lang="en-US" altLang="en-US" dirty="0"/>
          </a:p>
        </p:txBody>
      </p:sp>
      <p:sp>
        <p:nvSpPr>
          <p:cNvPr id="61443" name="Rectangle 3"/>
          <p:cNvSpPr>
            <a:spLocks noGrp="1" noChangeArrowheads="1"/>
          </p:cNvSpPr>
          <p:nvPr>
            <p:ph type="body" idx="14"/>
          </p:nvPr>
        </p:nvSpPr>
        <p:spPr/>
        <p:txBody>
          <a:bodyPr/>
          <a:lstStyle/>
          <a:p>
            <a:r>
              <a:rPr lang="en-US" altLang="en-US" dirty="0" smtClean="0"/>
              <a:t>FBS calculation done at level of node and link objects</a:t>
            </a:r>
          </a:p>
          <a:p>
            <a:pPr lvl="1"/>
            <a:r>
              <a:rPr lang="en-US" altLang="en-US" dirty="0" smtClean="0"/>
              <a:t>Node Objects</a:t>
            </a:r>
          </a:p>
          <a:p>
            <a:pPr lvl="1"/>
            <a:endParaRPr lang="en-US" altLang="en-US" dirty="0"/>
          </a:p>
          <a:p>
            <a:pPr lvl="1"/>
            <a:endParaRPr lang="en-US" altLang="en-US" dirty="0" smtClean="0"/>
          </a:p>
          <a:p>
            <a:pPr lvl="1"/>
            <a:endParaRPr lang="en-US" altLang="en-US" dirty="0"/>
          </a:p>
          <a:p>
            <a:pPr lvl="1"/>
            <a:endParaRPr lang="en-US" altLang="en-US" dirty="0" smtClean="0"/>
          </a:p>
          <a:p>
            <a:pPr lvl="1"/>
            <a:r>
              <a:rPr lang="en-US" altLang="en-US" dirty="0" smtClean="0"/>
              <a:t>Link Objects</a:t>
            </a:r>
          </a:p>
          <a:p>
            <a:pPr lvl="1"/>
            <a:endParaRPr lang="en-US" altLang="en-US" dirty="0"/>
          </a:p>
        </p:txBody>
      </p:sp>
      <p:sp>
        <p:nvSpPr>
          <p:cNvPr id="61444" name="Rectangle 3"/>
          <p:cNvSpPr>
            <a:spLocks noChangeArrowheads="1"/>
          </p:cNvSpPr>
          <p:nvPr/>
        </p:nvSpPr>
        <p:spPr bwMode="auto">
          <a:xfrm>
            <a:off x="451822" y="2264072"/>
            <a:ext cx="3581400" cy="142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dirty="0">
                <a:latin typeface="Courier New" charset="0"/>
                <a:ea typeface="Courier New" charset="0"/>
                <a:cs typeface="Courier New" charset="0"/>
              </a:rPr>
              <a:t>Capacitor</a:t>
            </a:r>
          </a:p>
          <a:p>
            <a:pPr lvl="1" eaLnBrk="1" hangingPunct="1">
              <a:lnSpc>
                <a:spcPct val="90000"/>
              </a:lnSpc>
            </a:pPr>
            <a:r>
              <a:rPr lang="en-US" altLang="en-US" sz="1600" b="1" dirty="0">
                <a:latin typeface="Courier New" charset="0"/>
                <a:ea typeface="Courier New" charset="0"/>
                <a:cs typeface="Courier New" charset="0"/>
              </a:rPr>
              <a:t>Load</a:t>
            </a:r>
          </a:p>
          <a:p>
            <a:pPr lvl="1" eaLnBrk="1" hangingPunct="1">
              <a:lnSpc>
                <a:spcPct val="90000"/>
              </a:lnSpc>
            </a:pPr>
            <a:r>
              <a:rPr lang="en-US" altLang="en-US" sz="1600" b="1" dirty="0">
                <a:latin typeface="Courier New" charset="0"/>
                <a:ea typeface="Courier New" charset="0"/>
                <a:cs typeface="Courier New" charset="0"/>
              </a:rPr>
              <a:t>Meter/</a:t>
            </a:r>
            <a:r>
              <a:rPr lang="en-US" altLang="en-US" sz="1600" b="1" dirty="0" err="1">
                <a:latin typeface="Courier New" charset="0"/>
                <a:ea typeface="Courier New" charset="0"/>
                <a:cs typeface="Courier New" charset="0"/>
              </a:rPr>
              <a:t>triplex_meter</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PQLoad</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a:latin typeface="Courier New" charset="0"/>
                <a:ea typeface="Courier New" charset="0"/>
                <a:cs typeface="Courier New" charset="0"/>
              </a:rPr>
              <a:t>Substation</a:t>
            </a:r>
          </a:p>
          <a:p>
            <a:pPr lvl="1" eaLnBrk="1" hangingPunct="1">
              <a:lnSpc>
                <a:spcPct val="90000"/>
              </a:lnSpc>
            </a:pPr>
            <a:endParaRPr lang="en-US" altLang="en-US" sz="1600" b="1" dirty="0">
              <a:latin typeface="Courier New" charset="0"/>
              <a:ea typeface="Courier New" charset="0"/>
              <a:cs typeface="Courier New" charset="0"/>
            </a:endParaRPr>
          </a:p>
        </p:txBody>
      </p:sp>
      <p:sp>
        <p:nvSpPr>
          <p:cNvPr id="61445" name="Rectangle 4"/>
          <p:cNvSpPr>
            <a:spLocks noChangeArrowheads="1"/>
          </p:cNvSpPr>
          <p:nvPr/>
        </p:nvSpPr>
        <p:spPr bwMode="auto">
          <a:xfrm>
            <a:off x="457200" y="4343400"/>
            <a:ext cx="2438400" cy="120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dirty="0" smtClean="0">
                <a:latin typeface="Courier New" charset="0"/>
                <a:ea typeface="Courier New" charset="0"/>
                <a:cs typeface="Courier New" charset="0"/>
              </a:rPr>
              <a:t>Fuse</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Switch_object</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a:latin typeface="Courier New" charset="0"/>
                <a:ea typeface="Courier New" charset="0"/>
                <a:cs typeface="Courier New" charset="0"/>
              </a:rPr>
              <a:t>Relay</a:t>
            </a:r>
          </a:p>
          <a:p>
            <a:pPr lvl="1" eaLnBrk="1" hangingPunct="1">
              <a:lnSpc>
                <a:spcPct val="90000"/>
              </a:lnSpc>
            </a:pPr>
            <a:r>
              <a:rPr lang="en-US" altLang="en-US" sz="1600" b="1" dirty="0" err="1">
                <a:latin typeface="Courier New" charset="0"/>
                <a:ea typeface="Courier New" charset="0"/>
                <a:cs typeface="Courier New" charset="0"/>
              </a:rPr>
              <a:t>Recloser</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Sectionalizer</a:t>
            </a:r>
            <a:endParaRPr lang="en-US" altLang="en-US" sz="1600" b="1" dirty="0">
              <a:latin typeface="Courier New" charset="0"/>
              <a:ea typeface="Courier New" charset="0"/>
              <a:cs typeface="Courier New" charset="0"/>
            </a:endParaRPr>
          </a:p>
        </p:txBody>
      </p:sp>
      <p:sp>
        <p:nvSpPr>
          <p:cNvPr id="61446" name="Rectangle 5"/>
          <p:cNvSpPr>
            <a:spLocks noChangeArrowheads="1"/>
          </p:cNvSpPr>
          <p:nvPr/>
        </p:nvSpPr>
        <p:spPr bwMode="auto">
          <a:xfrm>
            <a:off x="3118822" y="2264072"/>
            <a:ext cx="35814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dirty="0" err="1">
                <a:latin typeface="Courier New" charset="0"/>
                <a:ea typeface="Courier New" charset="0"/>
                <a:cs typeface="Courier New" charset="0"/>
              </a:rPr>
              <a:t>Billdump</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Voltdump</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a:latin typeface="Courier New" charset="0"/>
                <a:ea typeface="Courier New" charset="0"/>
                <a:cs typeface="Courier New" charset="0"/>
              </a:rPr>
              <a:t>Motor </a:t>
            </a:r>
            <a:r>
              <a:rPr lang="en-US" altLang="en-US" sz="1600" b="1" dirty="0" smtClean="0">
                <a:latin typeface="Courier New" charset="0"/>
                <a:ea typeface="Courier New" charset="0"/>
                <a:cs typeface="Courier New" charset="0"/>
              </a:rPr>
              <a:t>(experimental)</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Frequency_gen</a:t>
            </a:r>
            <a:endParaRPr lang="en-US" altLang="en-US" sz="1600" b="1" dirty="0">
              <a:latin typeface="Courier New" charset="0"/>
              <a:ea typeface="Courier New" charset="0"/>
              <a:cs typeface="Courier New" charset="0"/>
            </a:endParaRPr>
          </a:p>
        </p:txBody>
      </p:sp>
      <p:sp>
        <p:nvSpPr>
          <p:cNvPr id="61447" name="Rectangle 5"/>
          <p:cNvSpPr>
            <a:spLocks noChangeArrowheads="1"/>
          </p:cNvSpPr>
          <p:nvPr/>
        </p:nvSpPr>
        <p:spPr bwMode="auto">
          <a:xfrm>
            <a:off x="5860473" y="2264072"/>
            <a:ext cx="3581400"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a:latin typeface="Courier New" charset="0"/>
                <a:ea typeface="Courier New" charset="0"/>
                <a:cs typeface="Courier New" charset="0"/>
              </a:rPr>
              <a:t>Volt_var_control</a:t>
            </a:r>
          </a:p>
          <a:p>
            <a:pPr lvl="1" eaLnBrk="1" hangingPunct="1">
              <a:lnSpc>
                <a:spcPct val="90000"/>
              </a:lnSpc>
            </a:pPr>
            <a:r>
              <a:rPr lang="en-US" altLang="en-US" sz="1600" b="1">
                <a:latin typeface="Courier New" charset="0"/>
                <a:ea typeface="Courier New" charset="0"/>
                <a:cs typeface="Courier New" charset="0"/>
              </a:rPr>
              <a:t>Currdump</a:t>
            </a:r>
          </a:p>
          <a:p>
            <a:pPr lvl="1" eaLnBrk="1" hangingPunct="1">
              <a:lnSpc>
                <a:spcPct val="90000"/>
              </a:lnSpc>
            </a:pPr>
            <a:r>
              <a:rPr lang="en-US" altLang="en-US" sz="1600" b="1">
                <a:latin typeface="Courier New" charset="0"/>
                <a:ea typeface="Courier New" charset="0"/>
                <a:cs typeface="Courier New" charset="0"/>
              </a:rPr>
              <a:t>Emissions</a:t>
            </a:r>
          </a:p>
        </p:txBody>
      </p:sp>
      <p:sp>
        <p:nvSpPr>
          <p:cNvPr id="61448" name="Rectangle 1"/>
          <p:cNvSpPr>
            <a:spLocks noChangeArrowheads="1"/>
          </p:cNvSpPr>
          <p:nvPr/>
        </p:nvSpPr>
        <p:spPr bwMode="auto">
          <a:xfrm>
            <a:off x="3136635" y="4343400"/>
            <a:ext cx="4572000"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a:latin typeface="Courier New" charset="0"/>
                <a:ea typeface="Courier New" charset="0"/>
                <a:cs typeface="Courier New" charset="0"/>
              </a:rPr>
              <a:t>Overhead_line</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Underground_line</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err="1">
                <a:latin typeface="Courier New" charset="0"/>
                <a:ea typeface="Courier New" charset="0"/>
                <a:cs typeface="Courier New" charset="0"/>
              </a:rPr>
              <a:t>Triplex_line</a:t>
            </a:r>
            <a:endParaRPr lang="en-US" altLang="en-US" sz="1600" b="1" dirty="0">
              <a:latin typeface="Courier New" charset="0"/>
              <a:ea typeface="Courier New" charset="0"/>
              <a:cs typeface="Courier New" charset="0"/>
            </a:endParaRPr>
          </a:p>
        </p:txBody>
      </p:sp>
      <p:sp>
        <p:nvSpPr>
          <p:cNvPr id="61449" name="Rectangle 1"/>
          <p:cNvSpPr>
            <a:spLocks noChangeArrowheads="1"/>
          </p:cNvSpPr>
          <p:nvPr/>
        </p:nvSpPr>
        <p:spPr bwMode="auto">
          <a:xfrm>
            <a:off x="5860473" y="4335483"/>
            <a:ext cx="45720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Arial" charset="0"/>
                <a:cs typeface="Arial" charset="0"/>
              </a:defRPr>
            </a:lvl1pPr>
            <a:lvl2pPr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lvl="1" eaLnBrk="1" hangingPunct="1">
              <a:lnSpc>
                <a:spcPct val="90000"/>
              </a:lnSpc>
            </a:pPr>
            <a:r>
              <a:rPr lang="en-US" altLang="en-US" sz="1600" b="1" dirty="0" err="1" smtClean="0">
                <a:latin typeface="Courier New" charset="0"/>
                <a:ea typeface="Courier New" charset="0"/>
                <a:cs typeface="Courier New" charset="0"/>
              </a:rPr>
              <a:t>Series_reactor</a:t>
            </a:r>
            <a:endParaRPr lang="en-US" altLang="en-US" sz="1600" b="1" dirty="0">
              <a:latin typeface="Courier New" charset="0"/>
              <a:ea typeface="Courier New" charset="0"/>
              <a:cs typeface="Courier New" charset="0"/>
            </a:endParaRPr>
          </a:p>
          <a:p>
            <a:pPr lvl="1" eaLnBrk="1" hangingPunct="1">
              <a:lnSpc>
                <a:spcPct val="90000"/>
              </a:lnSpc>
            </a:pPr>
            <a:r>
              <a:rPr lang="en-US" altLang="en-US" sz="1600" b="1" dirty="0">
                <a:latin typeface="Courier New" charset="0"/>
                <a:ea typeface="Courier New" charset="0"/>
                <a:cs typeface="Courier New" charset="0"/>
              </a:rPr>
              <a:t>Regulator</a:t>
            </a:r>
          </a:p>
          <a:p>
            <a:pPr lvl="1" eaLnBrk="1" hangingPunct="1">
              <a:lnSpc>
                <a:spcPct val="90000"/>
              </a:lnSpc>
            </a:pPr>
            <a:r>
              <a:rPr lang="en-US" altLang="en-US" sz="1600" b="1" dirty="0">
                <a:latin typeface="Courier New" charset="0"/>
                <a:ea typeface="Courier New" charset="0"/>
                <a:cs typeface="Courier New" charset="0"/>
              </a:rPr>
              <a:t>Transformer</a:t>
            </a:r>
          </a:p>
          <a:p>
            <a:pPr lvl="1" eaLnBrk="1" hangingPunct="1">
              <a:lnSpc>
                <a:spcPct val="90000"/>
              </a:lnSpc>
            </a:pPr>
            <a:endParaRPr lang="en-US" altLang="en-US" sz="1600" b="1" dirty="0">
              <a:latin typeface="Courier New" charset="0"/>
              <a:ea typeface="Courier New" charset="0"/>
              <a:cs typeface="Courier New" charset="0"/>
            </a:endParaRPr>
          </a:p>
        </p:txBody>
      </p:sp>
    </p:spTree>
    <p:extLst>
      <p:ext uri="{BB962C8B-B14F-4D97-AF65-F5344CB8AC3E}">
        <p14:creationId xmlns:p14="http://schemas.microsoft.com/office/powerpoint/2010/main" val="7681607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dirty="0" smtClean="0"/>
              <a:t>Node objects</a:t>
            </a:r>
            <a:endParaRPr lang="en-US" altLang="en-US" dirty="0"/>
          </a:p>
        </p:txBody>
      </p:sp>
      <p:sp>
        <p:nvSpPr>
          <p:cNvPr id="20483" name="Rectangle 3"/>
          <p:cNvSpPr>
            <a:spLocks noGrp="1" noChangeArrowheads="1"/>
          </p:cNvSpPr>
          <p:nvPr>
            <p:ph type="body" idx="14"/>
          </p:nvPr>
        </p:nvSpPr>
        <p:spPr>
          <a:xfrm>
            <a:off x="457200" y="1243013"/>
            <a:ext cx="8108950" cy="5065712"/>
          </a:xfrm>
        </p:spPr>
        <p:txBody>
          <a:bodyPr>
            <a:noAutofit/>
          </a:bodyPr>
          <a:lstStyle/>
          <a:p>
            <a:r>
              <a:rPr lang="en-US" sz="1400" dirty="0" smtClean="0">
                <a:latin typeface="Courier New" charset="0"/>
                <a:ea typeface="Courier New" charset="0"/>
                <a:cs typeface="Courier New" charset="0"/>
              </a:rPr>
              <a:t>class node {</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voltage_A</a:t>
            </a:r>
            <a:r>
              <a:rPr lang="en-US" sz="1400" b="1" dirty="0" smtClean="0">
                <a:latin typeface="Courier New" charset="0"/>
                <a:ea typeface="Courier New" charset="0"/>
                <a:cs typeface="Courier New" charset="0"/>
              </a:rPr>
              <a:t>[V];  </a:t>
            </a:r>
            <a:r>
              <a:rPr lang="en-US" sz="1400" dirty="0" smtClean="0">
                <a:latin typeface="Courier New" charset="0"/>
                <a:ea typeface="Courier New" charset="0"/>
                <a:cs typeface="Courier New" charset="0"/>
              </a:rPr>
              <a:t>// used to initialize voltage solution</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voltage_B</a:t>
            </a:r>
            <a:r>
              <a:rPr lang="en-US" sz="1400" b="1" dirty="0" smtClean="0">
                <a:latin typeface="Courier New" charset="0"/>
                <a:ea typeface="Courier New" charset="0"/>
                <a:cs typeface="Courier New" charset="0"/>
              </a:rPr>
              <a:t>[V];  </a:t>
            </a:r>
            <a:r>
              <a:rPr lang="en-US" sz="1400" dirty="0" smtClean="0">
                <a:latin typeface="Courier New" charset="0"/>
                <a:ea typeface="Courier New" charset="0"/>
                <a:cs typeface="Courier New" charset="0"/>
              </a:rPr>
              <a:t>// then tracks voltage over time</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voltage_C</a:t>
            </a:r>
            <a:r>
              <a:rPr lang="en-US" sz="1400" b="1" dirty="0" smtClean="0">
                <a:latin typeface="Courier New" charset="0"/>
                <a:ea typeface="Courier New" charset="0"/>
                <a:cs typeface="Courier New" charset="0"/>
              </a:rPr>
              <a:t>[V];</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voltage_AB</a:t>
            </a:r>
            <a:r>
              <a:rPr lang="en-US" sz="1400" b="1" dirty="0" smtClean="0">
                <a:latin typeface="Courier New" charset="0"/>
                <a:ea typeface="Courier New" charset="0"/>
                <a:cs typeface="Courier New" charset="0"/>
              </a:rPr>
              <a:t>[V]; </a:t>
            </a:r>
            <a:r>
              <a:rPr lang="en-US" sz="1400" dirty="0" smtClean="0">
                <a:latin typeface="Courier New" charset="0"/>
                <a:ea typeface="Courier New" charset="0"/>
                <a:cs typeface="Courier New" charset="0"/>
              </a:rPr>
              <a:t>// used for delta voltage connections</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voltage_BC</a:t>
            </a:r>
            <a:r>
              <a:rPr lang="en-US" sz="1400" b="1" dirty="0" smtClean="0">
                <a:latin typeface="Courier New" charset="0"/>
                <a:ea typeface="Courier New" charset="0"/>
                <a:cs typeface="Courier New" charset="0"/>
              </a:rPr>
              <a:t>[V];</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voltage_CA</a:t>
            </a:r>
            <a:r>
              <a:rPr lang="en-US" sz="1400" b="1" dirty="0" smtClean="0">
                <a:latin typeface="Courier New" charset="0"/>
                <a:ea typeface="Courier New" charset="0"/>
                <a:cs typeface="Courier New" charset="0"/>
              </a:rPr>
              <a:t>[V];</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current_A</a:t>
            </a:r>
            <a:r>
              <a:rPr lang="en-US" sz="1400" b="1" dirty="0" smtClean="0">
                <a:latin typeface="Courier New" charset="0"/>
                <a:ea typeface="Courier New" charset="0"/>
                <a:cs typeface="Courier New" charset="0"/>
              </a:rPr>
              <a:t>[A];</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current_B</a:t>
            </a:r>
            <a:r>
              <a:rPr lang="en-US" sz="1400" b="1" dirty="0" smtClean="0">
                <a:latin typeface="Courier New" charset="0"/>
                <a:ea typeface="Courier New" charset="0"/>
                <a:cs typeface="Courier New" charset="0"/>
              </a:rPr>
              <a:t>[A];  </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current_C</a:t>
            </a:r>
            <a:r>
              <a:rPr lang="en-US" sz="1400" b="1" dirty="0" smtClean="0">
                <a:latin typeface="Courier New" charset="0"/>
                <a:ea typeface="Courier New" charset="0"/>
                <a:cs typeface="Courier New" charset="0"/>
              </a:rPr>
              <a:t>[A];</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power_A</a:t>
            </a:r>
            <a:r>
              <a:rPr lang="en-US" sz="1400" b="1" dirty="0" smtClean="0">
                <a:latin typeface="Courier New" charset="0"/>
                <a:ea typeface="Courier New" charset="0"/>
                <a:cs typeface="Courier New" charset="0"/>
              </a:rPr>
              <a:t>[W];    </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power_B</a:t>
            </a:r>
            <a:r>
              <a:rPr lang="en-US" sz="1400" b="1" dirty="0" smtClean="0">
                <a:latin typeface="Courier New" charset="0"/>
                <a:ea typeface="Courier New" charset="0"/>
                <a:cs typeface="Courier New" charset="0"/>
              </a:rPr>
              <a:t>[W];</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power_C</a:t>
            </a:r>
            <a:r>
              <a:rPr lang="en-US" sz="1400" b="1" dirty="0" smtClean="0">
                <a:latin typeface="Courier New" charset="0"/>
                <a:ea typeface="Courier New" charset="0"/>
                <a:cs typeface="Courier New" charset="0"/>
              </a:rPr>
              <a:t>[W];</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shunt_A</a:t>
            </a:r>
            <a:r>
              <a:rPr lang="en-US" sz="1400" b="1" dirty="0" smtClean="0">
                <a:latin typeface="Courier New" charset="0"/>
                <a:ea typeface="Courier New" charset="0"/>
                <a:cs typeface="Courier New" charset="0"/>
              </a:rPr>
              <a:t>[S];</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shunt_B</a:t>
            </a:r>
            <a:r>
              <a:rPr lang="en-US" sz="1400" b="1" dirty="0" smtClean="0">
                <a:latin typeface="Courier New" charset="0"/>
                <a:ea typeface="Courier New" charset="0"/>
                <a:cs typeface="Courier New" charset="0"/>
              </a:rPr>
              <a:t>[S];</a:t>
            </a:r>
          </a:p>
          <a:p>
            <a:pPr marL="233362" lvl="1" indent="0">
              <a:buNone/>
            </a:pPr>
            <a:r>
              <a:rPr lang="en-US" sz="1400" b="1" dirty="0" smtClean="0">
                <a:latin typeface="Courier New" charset="0"/>
                <a:ea typeface="Courier New" charset="0"/>
                <a:cs typeface="Courier New" charset="0"/>
              </a:rPr>
              <a:t>complex </a:t>
            </a:r>
            <a:r>
              <a:rPr lang="en-US" sz="1400" b="1" dirty="0" err="1" smtClean="0">
                <a:latin typeface="Courier New" charset="0"/>
                <a:ea typeface="Courier New" charset="0"/>
                <a:cs typeface="Courier New" charset="0"/>
              </a:rPr>
              <a:t>shunt_C</a:t>
            </a:r>
            <a:r>
              <a:rPr lang="en-US" sz="1400" b="1" dirty="0" smtClean="0">
                <a:latin typeface="Courier New" charset="0"/>
                <a:ea typeface="Courier New" charset="0"/>
                <a:cs typeface="Courier New" charset="0"/>
              </a:rPr>
              <a:t>[S];</a:t>
            </a:r>
          </a:p>
          <a:p>
            <a:pPr marL="233362" lvl="1" indent="0">
              <a:buNone/>
            </a:pPr>
            <a:r>
              <a:rPr lang="en-US" sz="1400" b="1" dirty="0" smtClean="0">
                <a:latin typeface="Courier New" charset="0"/>
                <a:ea typeface="Courier New" charset="0"/>
                <a:cs typeface="Courier New" charset="0"/>
              </a:rPr>
              <a:t>set phases; // A,B,C,D,N or S</a:t>
            </a:r>
          </a:p>
          <a:p>
            <a:pPr marL="233362" lvl="1" indent="0">
              <a:buNone/>
            </a:pPr>
            <a:r>
              <a:rPr lang="en-US" sz="1400" b="1" dirty="0" err="1" smtClean="0">
                <a:latin typeface="Courier New" charset="0"/>
                <a:ea typeface="Courier New" charset="0"/>
                <a:cs typeface="Courier New" charset="0"/>
              </a:rPr>
              <a:t>enum</a:t>
            </a:r>
            <a:r>
              <a:rPr lang="en-US" sz="1400" b="1" dirty="0" smtClean="0">
                <a:latin typeface="Courier New" charset="0"/>
                <a:ea typeface="Courier New" charset="0"/>
                <a:cs typeface="Courier New" charset="0"/>
              </a:rPr>
              <a:t> </a:t>
            </a:r>
            <a:r>
              <a:rPr lang="en-US" sz="1400" b="1" dirty="0" err="1" smtClean="0">
                <a:latin typeface="Courier New" charset="0"/>
                <a:ea typeface="Courier New" charset="0"/>
                <a:cs typeface="Courier New" charset="0"/>
              </a:rPr>
              <a:t>bustype</a:t>
            </a:r>
            <a:r>
              <a:rPr lang="en-US" sz="1400" b="1" dirty="0" smtClean="0">
                <a:latin typeface="Courier New" charset="0"/>
                <a:ea typeface="Courier New" charset="0"/>
                <a:cs typeface="Courier New" charset="0"/>
              </a:rPr>
              <a:t>; // PQ (default), PV, SWING</a:t>
            </a:r>
          </a:p>
          <a:p>
            <a:pPr marL="233362" lvl="1" indent="0">
              <a:buNone/>
            </a:pPr>
            <a:r>
              <a:rPr lang="en-US" sz="1400" b="1" dirty="0" smtClean="0">
                <a:latin typeface="Courier New" charset="0"/>
                <a:ea typeface="Courier New" charset="0"/>
                <a:cs typeface="Courier New" charset="0"/>
              </a:rPr>
              <a:t>double </a:t>
            </a:r>
            <a:r>
              <a:rPr lang="en-US" sz="1400" b="1" dirty="0" err="1" smtClean="0">
                <a:latin typeface="Courier New" charset="0"/>
                <a:ea typeface="Courier New" charset="0"/>
                <a:cs typeface="Courier New" charset="0"/>
              </a:rPr>
              <a:t>maximum_voltage_error</a:t>
            </a:r>
            <a:r>
              <a:rPr lang="en-US" sz="1400" b="1" dirty="0" smtClean="0">
                <a:latin typeface="Courier New" charset="0"/>
                <a:ea typeface="Courier New" charset="0"/>
                <a:cs typeface="Courier New" charset="0"/>
              </a:rPr>
              <a:t>; </a:t>
            </a:r>
          </a:p>
          <a:p>
            <a:r>
              <a:rPr lang="en-US" sz="14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19527836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t>Loads</a:t>
            </a:r>
            <a:endParaRPr lang="en-US" altLang="en-US" dirty="0"/>
          </a:p>
        </p:txBody>
      </p:sp>
      <p:sp>
        <p:nvSpPr>
          <p:cNvPr id="63491" name="Rectangle 3"/>
          <p:cNvSpPr>
            <a:spLocks noGrp="1" noChangeArrowheads="1"/>
          </p:cNvSpPr>
          <p:nvPr>
            <p:ph type="body" idx="14"/>
          </p:nvPr>
        </p:nvSpPr>
        <p:spPr>
          <a:xfrm>
            <a:off x="457200" y="1243013"/>
            <a:ext cx="8108950" cy="5065712"/>
          </a:xfrm>
        </p:spPr>
        <p:txBody>
          <a:bodyPr>
            <a:normAutofit fontScale="85000" lnSpcReduction="20000"/>
          </a:bodyPr>
          <a:lstStyle/>
          <a:p>
            <a:r>
              <a:rPr lang="en-US" altLang="en-US" sz="2300" dirty="0">
                <a:latin typeface="Courier New" charset="0"/>
                <a:ea typeface="Courier New" charset="0"/>
                <a:cs typeface="Courier New" charset="0"/>
              </a:rPr>
              <a:t>c</a:t>
            </a:r>
            <a:r>
              <a:rPr lang="en-US" altLang="en-US" sz="2300" dirty="0" smtClean="0">
                <a:latin typeface="Courier New" charset="0"/>
                <a:ea typeface="Courier New" charset="0"/>
                <a:cs typeface="Courier New" charset="0"/>
              </a:rPr>
              <a:t>lass load {</a:t>
            </a:r>
          </a:p>
          <a:p>
            <a:r>
              <a:rPr lang="en-US" altLang="en-US" sz="2300" dirty="0" smtClean="0">
                <a:latin typeface="Courier New" charset="0"/>
                <a:ea typeface="Courier New" charset="0"/>
                <a:cs typeface="Courier New" charset="0"/>
              </a:rPr>
              <a:t>	</a:t>
            </a:r>
            <a:r>
              <a:rPr lang="en-US" altLang="en-US" sz="2300" b="0" dirty="0" smtClean="0">
                <a:latin typeface="Courier New" charset="0"/>
                <a:ea typeface="Courier New" charset="0"/>
                <a:cs typeface="Courier New" charset="0"/>
              </a:rPr>
              <a:t>// also inherits properties from node object</a:t>
            </a:r>
            <a:r>
              <a:rPr lang="en-US" altLang="en-US" sz="2300" dirty="0" smtClean="0">
                <a:latin typeface="Courier New" charset="0"/>
                <a:ea typeface="Courier New" charset="0"/>
                <a:cs typeface="Courier New" charset="0"/>
              </a:rPr>
              <a:t/>
            </a:r>
            <a:br>
              <a:rPr lang="en-US" altLang="en-US" sz="2300" dirty="0" smtClean="0">
                <a:latin typeface="Courier New" charset="0"/>
                <a:ea typeface="Courier New" charset="0"/>
                <a:cs typeface="Courier New" charset="0"/>
              </a:rPr>
            </a:br>
            <a:r>
              <a:rPr lang="en-US" altLang="en-US" sz="2300" dirty="0">
                <a:latin typeface="Courier New" charset="0"/>
                <a:ea typeface="Courier New" charset="0"/>
                <a:cs typeface="Courier New" charset="0"/>
              </a:rPr>
              <a:t>	complex </a:t>
            </a:r>
            <a:r>
              <a:rPr lang="en-US" altLang="en-US" sz="2300" dirty="0" err="1">
                <a:latin typeface="Courier New" charset="0"/>
                <a:ea typeface="Courier New" charset="0"/>
                <a:cs typeface="Courier New" charset="0"/>
              </a:rPr>
              <a:t>constant_impedance_A</a:t>
            </a:r>
            <a:r>
              <a:rPr lang="en-US" altLang="en-US" sz="2300" dirty="0">
                <a:latin typeface="Courier New" charset="0"/>
                <a:ea typeface="Courier New" charset="0"/>
                <a:cs typeface="Courier New" charset="0"/>
              </a:rPr>
              <a:t>[Ohm</a:t>
            </a:r>
            <a:r>
              <a:rPr lang="en-US" altLang="en-US" sz="2300" dirty="0" smtClean="0">
                <a:latin typeface="Courier New" charset="0"/>
                <a:ea typeface="Courier New" charset="0"/>
                <a:cs typeface="Courier New" charset="0"/>
              </a:rPr>
              <a:t>];</a:t>
            </a:r>
            <a:r>
              <a:rPr lang="en-US" altLang="en-US" sz="2300" b="0" dirty="0" smtClean="0">
                <a:latin typeface="Courier New" charset="0"/>
                <a:ea typeface="Courier New" charset="0"/>
                <a:cs typeface="Courier New" charset="0"/>
              </a:rPr>
              <a:t> // Z_A</a:t>
            </a:r>
            <a:endParaRPr lang="en-US" altLang="en-US" sz="2300" dirty="0">
              <a:latin typeface="Courier New" charset="0"/>
              <a:ea typeface="Courier New" charset="0"/>
              <a:cs typeface="Courier New" charset="0"/>
            </a:endParaRPr>
          </a:p>
          <a:p>
            <a:r>
              <a:rPr lang="en-US" altLang="en-US" sz="2300" dirty="0">
                <a:latin typeface="Courier New" charset="0"/>
                <a:ea typeface="Courier New" charset="0"/>
                <a:cs typeface="Courier New" charset="0"/>
              </a:rPr>
              <a:t>	complex </a:t>
            </a:r>
            <a:r>
              <a:rPr lang="en-US" altLang="en-US" sz="2300" dirty="0" err="1">
                <a:latin typeface="Courier New" charset="0"/>
                <a:ea typeface="Courier New" charset="0"/>
                <a:cs typeface="Courier New" charset="0"/>
              </a:rPr>
              <a:t>constant_impedance_B</a:t>
            </a:r>
            <a:r>
              <a:rPr lang="en-US" altLang="en-US" sz="2300" dirty="0">
                <a:latin typeface="Courier New" charset="0"/>
                <a:ea typeface="Courier New" charset="0"/>
                <a:cs typeface="Courier New" charset="0"/>
              </a:rPr>
              <a:t>[Ohm</a:t>
            </a:r>
            <a:r>
              <a:rPr lang="en-US" altLang="en-US" sz="2300" dirty="0" smtClean="0">
                <a:latin typeface="Courier New" charset="0"/>
                <a:ea typeface="Courier New" charset="0"/>
                <a:cs typeface="Courier New" charset="0"/>
              </a:rPr>
              <a:t>];</a:t>
            </a:r>
            <a:r>
              <a:rPr lang="en-US" altLang="en-US" sz="2300" b="0" dirty="0" smtClean="0">
                <a:latin typeface="Courier New" charset="0"/>
                <a:ea typeface="Courier New" charset="0"/>
                <a:cs typeface="Courier New" charset="0"/>
              </a:rPr>
              <a:t> // Z_B</a:t>
            </a:r>
            <a:endParaRPr lang="en-US" altLang="en-US" sz="2300" dirty="0">
              <a:latin typeface="Courier New" charset="0"/>
              <a:ea typeface="Courier New" charset="0"/>
              <a:cs typeface="Courier New" charset="0"/>
            </a:endParaRPr>
          </a:p>
          <a:p>
            <a:r>
              <a:rPr lang="en-US" altLang="en-US" sz="2300" dirty="0">
                <a:latin typeface="Courier New" charset="0"/>
                <a:ea typeface="Courier New" charset="0"/>
                <a:cs typeface="Courier New" charset="0"/>
              </a:rPr>
              <a:t>	complex </a:t>
            </a:r>
            <a:r>
              <a:rPr lang="en-US" altLang="en-US" sz="2300" dirty="0" err="1">
                <a:latin typeface="Courier New" charset="0"/>
                <a:ea typeface="Courier New" charset="0"/>
                <a:cs typeface="Courier New" charset="0"/>
              </a:rPr>
              <a:t>constant_impedance_C</a:t>
            </a:r>
            <a:r>
              <a:rPr lang="en-US" altLang="en-US" sz="2300" dirty="0">
                <a:latin typeface="Courier New" charset="0"/>
                <a:ea typeface="Courier New" charset="0"/>
                <a:cs typeface="Courier New" charset="0"/>
              </a:rPr>
              <a:t>[Ohm]; </a:t>
            </a:r>
            <a:r>
              <a:rPr lang="en-US" altLang="en-US" sz="2300" b="0" dirty="0" smtClean="0">
                <a:latin typeface="Courier New" charset="0"/>
                <a:ea typeface="Courier New" charset="0"/>
                <a:cs typeface="Courier New" charset="0"/>
              </a:rPr>
              <a:t>// Z_C</a:t>
            </a:r>
            <a:r>
              <a:rPr lang="en-US" altLang="en-US" sz="2300" dirty="0">
                <a:latin typeface="Courier New" charset="0"/>
                <a:ea typeface="Courier New" charset="0"/>
                <a:cs typeface="Courier New" charset="0"/>
              </a:rPr>
              <a:t/>
            </a:r>
            <a:br>
              <a:rPr lang="en-US" altLang="en-US" sz="2300" dirty="0">
                <a:latin typeface="Courier New" charset="0"/>
                <a:ea typeface="Courier New" charset="0"/>
                <a:cs typeface="Courier New" charset="0"/>
              </a:rPr>
            </a:br>
            <a:r>
              <a:rPr lang="en-US" altLang="en-US" sz="2300" dirty="0">
                <a:latin typeface="Courier New" charset="0"/>
                <a:ea typeface="Courier New" charset="0"/>
                <a:cs typeface="Courier New" charset="0"/>
              </a:rPr>
              <a:t>	complex </a:t>
            </a:r>
            <a:r>
              <a:rPr lang="en-US" altLang="en-US" sz="2300" dirty="0" err="1">
                <a:latin typeface="Courier New" charset="0"/>
                <a:ea typeface="Courier New" charset="0"/>
                <a:cs typeface="Courier New" charset="0"/>
              </a:rPr>
              <a:t>constant_current_A</a:t>
            </a:r>
            <a:r>
              <a:rPr lang="en-US" altLang="en-US" sz="2300" dirty="0">
                <a:latin typeface="Courier New" charset="0"/>
                <a:ea typeface="Courier New" charset="0"/>
                <a:cs typeface="Courier New" charset="0"/>
              </a:rPr>
              <a:t>[A</a:t>
            </a:r>
            <a:r>
              <a:rPr lang="en-US" altLang="en-US" sz="2300" dirty="0" smtClean="0">
                <a:latin typeface="Courier New" charset="0"/>
                <a:ea typeface="Courier New" charset="0"/>
                <a:cs typeface="Courier New" charset="0"/>
              </a:rPr>
              <a:t>];     </a:t>
            </a:r>
            <a:r>
              <a:rPr lang="en-US" altLang="en-US" sz="2300" b="0" dirty="0" smtClean="0">
                <a:latin typeface="Courier New" charset="0"/>
                <a:ea typeface="Courier New" charset="0"/>
                <a:cs typeface="Courier New" charset="0"/>
              </a:rPr>
              <a:t>// I_A</a:t>
            </a:r>
            <a:endParaRPr lang="en-US" altLang="en-US" sz="2300" dirty="0">
              <a:latin typeface="Courier New" charset="0"/>
              <a:ea typeface="Courier New" charset="0"/>
              <a:cs typeface="Courier New" charset="0"/>
            </a:endParaRPr>
          </a:p>
          <a:p>
            <a:r>
              <a:rPr lang="en-US" altLang="en-US" sz="2300" dirty="0" smtClean="0">
                <a:latin typeface="Courier New" charset="0"/>
                <a:ea typeface="Courier New" charset="0"/>
                <a:cs typeface="Courier New" charset="0"/>
              </a:rPr>
              <a:t>	complex </a:t>
            </a:r>
            <a:r>
              <a:rPr lang="en-US" altLang="en-US" sz="2300" dirty="0" err="1" smtClean="0">
                <a:latin typeface="Courier New" charset="0"/>
                <a:ea typeface="Courier New" charset="0"/>
                <a:cs typeface="Courier New" charset="0"/>
              </a:rPr>
              <a:t>constant_current_B</a:t>
            </a:r>
            <a:r>
              <a:rPr lang="en-US" altLang="en-US" sz="2300" dirty="0" smtClean="0">
                <a:latin typeface="Courier New" charset="0"/>
                <a:ea typeface="Courier New" charset="0"/>
                <a:cs typeface="Courier New" charset="0"/>
              </a:rPr>
              <a:t>[A];     </a:t>
            </a:r>
            <a:r>
              <a:rPr lang="en-US" altLang="en-US" sz="2300" b="0" dirty="0" smtClean="0">
                <a:latin typeface="Courier New" charset="0"/>
                <a:ea typeface="Courier New" charset="0"/>
                <a:cs typeface="Courier New" charset="0"/>
              </a:rPr>
              <a:t>// I_B</a:t>
            </a:r>
            <a:endParaRPr lang="en-US" altLang="en-US" sz="2300" dirty="0" smtClean="0">
              <a:latin typeface="Courier New" charset="0"/>
              <a:ea typeface="Courier New" charset="0"/>
              <a:cs typeface="Courier New" charset="0"/>
            </a:endParaRPr>
          </a:p>
          <a:p>
            <a:r>
              <a:rPr lang="en-US" altLang="en-US" sz="2300" dirty="0">
                <a:latin typeface="Courier New" charset="0"/>
                <a:ea typeface="Courier New" charset="0"/>
                <a:cs typeface="Courier New" charset="0"/>
              </a:rPr>
              <a:t>	complex </a:t>
            </a:r>
            <a:r>
              <a:rPr lang="en-US" altLang="en-US" sz="2300" dirty="0" err="1">
                <a:latin typeface="Courier New" charset="0"/>
                <a:ea typeface="Courier New" charset="0"/>
                <a:cs typeface="Courier New" charset="0"/>
              </a:rPr>
              <a:t>constant_current_C</a:t>
            </a:r>
            <a:r>
              <a:rPr lang="en-US" altLang="en-US" sz="2300" dirty="0">
                <a:latin typeface="Courier New" charset="0"/>
                <a:ea typeface="Courier New" charset="0"/>
                <a:cs typeface="Courier New" charset="0"/>
              </a:rPr>
              <a:t>[A</a:t>
            </a:r>
            <a:r>
              <a:rPr lang="en-US" altLang="en-US" sz="2300" dirty="0" smtClean="0">
                <a:latin typeface="Courier New" charset="0"/>
                <a:ea typeface="Courier New" charset="0"/>
                <a:cs typeface="Courier New" charset="0"/>
              </a:rPr>
              <a:t>];     </a:t>
            </a:r>
            <a:r>
              <a:rPr lang="en-US" altLang="en-US" sz="2300" b="0" dirty="0" smtClean="0">
                <a:latin typeface="Courier New" charset="0"/>
                <a:ea typeface="Courier New" charset="0"/>
                <a:cs typeface="Courier New" charset="0"/>
              </a:rPr>
              <a:t>// I_C</a:t>
            </a:r>
            <a:endParaRPr lang="en-US" altLang="en-US" sz="2300" dirty="0">
              <a:latin typeface="Courier New" charset="0"/>
              <a:ea typeface="Courier New" charset="0"/>
              <a:cs typeface="Courier New" charset="0"/>
            </a:endParaRPr>
          </a:p>
          <a:p>
            <a:r>
              <a:rPr lang="en-US" altLang="en-US" sz="2300" dirty="0" smtClean="0">
                <a:latin typeface="Courier New" charset="0"/>
                <a:ea typeface="Courier New" charset="0"/>
                <a:cs typeface="Courier New" charset="0"/>
              </a:rPr>
              <a:t>	complex </a:t>
            </a:r>
            <a:r>
              <a:rPr lang="en-US" altLang="en-US" sz="2300" dirty="0" err="1" smtClean="0">
                <a:latin typeface="Courier New" charset="0"/>
                <a:ea typeface="Courier New" charset="0"/>
                <a:cs typeface="Courier New" charset="0"/>
              </a:rPr>
              <a:t>constant_power_A</a:t>
            </a:r>
            <a:r>
              <a:rPr lang="en-US" altLang="en-US" sz="2300" dirty="0" smtClean="0">
                <a:latin typeface="Courier New" charset="0"/>
                <a:ea typeface="Courier New" charset="0"/>
                <a:cs typeface="Courier New" charset="0"/>
              </a:rPr>
              <a:t>[VA];      </a:t>
            </a:r>
            <a:r>
              <a:rPr lang="en-US" altLang="en-US" sz="2300" b="0" dirty="0" smtClean="0">
                <a:latin typeface="Courier New" charset="0"/>
                <a:ea typeface="Courier New" charset="0"/>
                <a:cs typeface="Courier New" charset="0"/>
              </a:rPr>
              <a:t>// P_A</a:t>
            </a:r>
            <a:r>
              <a:rPr lang="en-US" altLang="en-US" sz="2300" dirty="0" smtClean="0">
                <a:latin typeface="Courier New" charset="0"/>
                <a:ea typeface="Courier New" charset="0"/>
                <a:cs typeface="Courier New" charset="0"/>
              </a:rPr>
              <a:t/>
            </a:r>
            <a:br>
              <a:rPr lang="en-US" altLang="en-US" sz="2300" dirty="0" smtClean="0">
                <a:latin typeface="Courier New" charset="0"/>
                <a:ea typeface="Courier New" charset="0"/>
                <a:cs typeface="Courier New" charset="0"/>
              </a:rPr>
            </a:br>
            <a:r>
              <a:rPr lang="en-US" altLang="en-US" sz="2300" dirty="0" smtClean="0">
                <a:latin typeface="Courier New" charset="0"/>
                <a:ea typeface="Courier New" charset="0"/>
                <a:cs typeface="Courier New" charset="0"/>
              </a:rPr>
              <a:t>	complex </a:t>
            </a:r>
            <a:r>
              <a:rPr lang="en-US" altLang="en-US" sz="2300" dirty="0" err="1" smtClean="0">
                <a:latin typeface="Courier New" charset="0"/>
                <a:ea typeface="Courier New" charset="0"/>
                <a:cs typeface="Courier New" charset="0"/>
              </a:rPr>
              <a:t>constant_power_B</a:t>
            </a:r>
            <a:r>
              <a:rPr lang="en-US" altLang="en-US" sz="2300" dirty="0" smtClean="0">
                <a:latin typeface="Courier New" charset="0"/>
                <a:ea typeface="Courier New" charset="0"/>
                <a:cs typeface="Courier New" charset="0"/>
              </a:rPr>
              <a:t>[VA];      </a:t>
            </a:r>
            <a:r>
              <a:rPr lang="en-US" altLang="en-US" sz="2300" b="0" dirty="0" smtClean="0">
                <a:latin typeface="Courier New" charset="0"/>
                <a:ea typeface="Courier New" charset="0"/>
                <a:cs typeface="Courier New" charset="0"/>
              </a:rPr>
              <a:t>// P_B</a:t>
            </a:r>
            <a:endParaRPr lang="en-US" altLang="en-US" sz="2300" dirty="0" smtClean="0">
              <a:latin typeface="Courier New" charset="0"/>
              <a:ea typeface="Courier New" charset="0"/>
              <a:cs typeface="Courier New" charset="0"/>
            </a:endParaRPr>
          </a:p>
          <a:p>
            <a:r>
              <a:rPr lang="en-US" altLang="en-US" sz="2300" dirty="0" smtClean="0">
                <a:latin typeface="Courier New" charset="0"/>
                <a:ea typeface="Courier New" charset="0"/>
                <a:cs typeface="Courier New" charset="0"/>
              </a:rPr>
              <a:t>	complex </a:t>
            </a:r>
            <a:r>
              <a:rPr lang="en-US" altLang="en-US" sz="2300" dirty="0" err="1" smtClean="0">
                <a:latin typeface="Courier New" charset="0"/>
                <a:ea typeface="Courier New" charset="0"/>
                <a:cs typeface="Courier New" charset="0"/>
              </a:rPr>
              <a:t>constant_power_C</a:t>
            </a:r>
            <a:r>
              <a:rPr lang="en-US" altLang="en-US" sz="2300" dirty="0" smtClean="0">
                <a:latin typeface="Courier New" charset="0"/>
                <a:ea typeface="Courier New" charset="0"/>
                <a:cs typeface="Courier New" charset="0"/>
              </a:rPr>
              <a:t>[VA];      </a:t>
            </a:r>
            <a:r>
              <a:rPr lang="en-US" altLang="en-US" sz="2300" b="0" dirty="0" smtClean="0">
                <a:latin typeface="Courier New" charset="0"/>
                <a:ea typeface="Courier New" charset="0"/>
                <a:cs typeface="Courier New" charset="0"/>
              </a:rPr>
              <a:t>// P_C</a:t>
            </a:r>
            <a:endParaRPr lang="en-US" altLang="en-US" sz="2300" dirty="0" smtClean="0">
              <a:latin typeface="Courier New" charset="0"/>
              <a:ea typeface="Courier New" charset="0"/>
              <a:cs typeface="Courier New" charset="0"/>
            </a:endParaRPr>
          </a:p>
          <a:p>
            <a:r>
              <a:rPr lang="en-US" altLang="en-US" sz="2300" dirty="0" smtClean="0">
                <a:latin typeface="Courier New" charset="0"/>
                <a:ea typeface="Courier New" charset="0"/>
                <a:cs typeface="Courier New" charset="0"/>
              </a:rPr>
              <a:t>}</a:t>
            </a:r>
          </a:p>
          <a:p>
            <a:endParaRPr lang="en-US" altLang="en-US" dirty="0" smtClean="0"/>
          </a:p>
          <a:p>
            <a:r>
              <a:rPr lang="en-US" altLang="en-US" dirty="0" smtClean="0"/>
              <a:t>May be used to define general purpose load classes </a:t>
            </a:r>
          </a:p>
          <a:p>
            <a:pPr lvl="1"/>
            <a:r>
              <a:rPr lang="en-US" altLang="en-US" dirty="0" smtClean="0"/>
              <a:t>Residential, industrial, commercial, agricultural, mixed class</a:t>
            </a:r>
            <a:endParaRPr lang="en-US" altLang="en-US" dirty="0"/>
          </a:p>
        </p:txBody>
      </p:sp>
    </p:spTree>
    <p:extLst>
      <p:ext uri="{BB962C8B-B14F-4D97-AF65-F5344CB8AC3E}">
        <p14:creationId xmlns:p14="http://schemas.microsoft.com/office/powerpoint/2010/main" val="4418082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dirty="0" smtClean="0"/>
              <a:t>Meters</a:t>
            </a:r>
            <a:endParaRPr lang="en-US" altLang="en-US" dirty="0"/>
          </a:p>
        </p:txBody>
      </p:sp>
      <p:sp>
        <p:nvSpPr>
          <p:cNvPr id="23555" name="Rectangle 3"/>
          <p:cNvSpPr>
            <a:spLocks noGrp="1" noChangeArrowheads="1"/>
          </p:cNvSpPr>
          <p:nvPr>
            <p:ph type="body" idx="14"/>
          </p:nvPr>
        </p:nvSpPr>
        <p:spPr>
          <a:xfrm>
            <a:off x="457200" y="1243013"/>
            <a:ext cx="8108950" cy="5065712"/>
          </a:xfrm>
        </p:spPr>
        <p:txBody>
          <a:bodyPr>
            <a:normAutofit fontScale="62500" lnSpcReduction="20000"/>
          </a:bodyPr>
          <a:lstStyle/>
          <a:p>
            <a:r>
              <a:rPr lang="en-US" sz="3200" dirty="0"/>
              <a:t>Meters are the interaction point between the </a:t>
            </a:r>
            <a:r>
              <a:rPr lang="en-US" sz="3200" dirty="0" err="1"/>
              <a:t>powerflow</a:t>
            </a:r>
            <a:r>
              <a:rPr lang="en-US" sz="3200" dirty="0"/>
              <a:t> module and the commercial and generator modules (often used on loads)</a:t>
            </a:r>
          </a:p>
          <a:p>
            <a:endParaRPr lang="en-US" dirty="0" smtClean="0">
              <a:latin typeface="Courier New" charset="0"/>
              <a:ea typeface="Courier New" charset="0"/>
              <a:cs typeface="Courier New" charset="0"/>
            </a:endParaRPr>
          </a:p>
          <a:p>
            <a:r>
              <a:rPr lang="en-US" dirty="0">
                <a:latin typeface="Courier New" charset="0"/>
                <a:ea typeface="Courier New" charset="0"/>
                <a:cs typeface="Courier New" charset="0"/>
              </a:rPr>
              <a:t>c</a:t>
            </a:r>
            <a:r>
              <a:rPr lang="en-US" dirty="0" smtClean="0">
                <a:latin typeface="Courier New" charset="0"/>
                <a:ea typeface="Courier New" charset="0"/>
                <a:cs typeface="Courier New" charset="0"/>
              </a:rPr>
              <a:t>lass meter {</a:t>
            </a:r>
          </a:p>
          <a:p>
            <a:r>
              <a:rPr lang="en-US" b="0" dirty="0" smtClean="0">
                <a:latin typeface="Courier New" charset="0"/>
                <a:ea typeface="Courier New" charset="0"/>
                <a:cs typeface="Courier New" charset="0"/>
              </a:rPr>
              <a:t>	 // also inherits properties from node object</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measured_real_energy</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Wh</a:t>
            </a:r>
            <a:r>
              <a:rPr lang="en-US" dirty="0" smtClean="0">
                <a:latin typeface="Courier New" charset="0"/>
                <a:ea typeface="Courier New" charset="0"/>
                <a:cs typeface="Courier New" charset="0"/>
              </a:rPr>
              <a:t>];</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measured_reactive_energy</a:t>
            </a:r>
            <a:r>
              <a:rPr lang="en-US" dirty="0" smtClean="0">
                <a:latin typeface="Courier New" charset="0"/>
                <a:ea typeface="Courier New" charset="0"/>
                <a:cs typeface="Courier New" charset="0"/>
              </a:rPr>
              <a:t>[Vah];</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measured_power</a:t>
            </a:r>
            <a:r>
              <a:rPr lang="en-US" dirty="0" smtClean="0">
                <a:latin typeface="Courier New" charset="0"/>
                <a:ea typeface="Courier New" charset="0"/>
                <a:cs typeface="Courier New" charset="0"/>
              </a:rPr>
              <a:t>[VA]; </a:t>
            </a:r>
            <a:r>
              <a:rPr lang="en-US" b="0" dirty="0" smtClean="0">
                <a:latin typeface="Courier New" charset="0"/>
                <a:ea typeface="Courier New" charset="0"/>
                <a:cs typeface="Courier New" charset="0"/>
              </a:rPr>
              <a:t>// also </a:t>
            </a:r>
            <a:r>
              <a:rPr lang="en-US" b="0" dirty="0" err="1" smtClean="0">
                <a:latin typeface="Courier New" charset="0"/>
                <a:ea typeface="Courier New" charset="0"/>
                <a:cs typeface="Courier New" charset="0"/>
              </a:rPr>
              <a:t>measured_power_A</a:t>
            </a:r>
            <a:r>
              <a:rPr lang="en-US" b="0" dirty="0" smtClean="0">
                <a:latin typeface="Courier New" charset="0"/>
                <a:ea typeface="Courier New" charset="0"/>
                <a:cs typeface="Courier New" charset="0"/>
              </a:rPr>
              <a:t>, _B, _C</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measured_real_power</a:t>
            </a:r>
            <a:r>
              <a:rPr lang="en-US" dirty="0" smtClean="0">
                <a:latin typeface="Courier New" charset="0"/>
                <a:ea typeface="Courier New" charset="0"/>
                <a:cs typeface="Courier New" charset="0"/>
              </a:rPr>
              <a:t>[W];</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measured_reactive_power</a:t>
            </a:r>
            <a:r>
              <a:rPr lang="en-US" dirty="0" smtClean="0">
                <a:latin typeface="Courier New" charset="0"/>
                <a:ea typeface="Courier New" charset="0"/>
                <a:cs typeface="Courier New" charset="0"/>
              </a:rPr>
              <a:t>[W];</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measured_voltage_A</a:t>
            </a:r>
            <a:r>
              <a:rPr lang="en-US" dirty="0" smtClean="0">
                <a:latin typeface="Courier New" charset="0"/>
                <a:ea typeface="Courier New" charset="0"/>
                <a:cs typeface="Courier New" charset="0"/>
              </a:rPr>
              <a:t>[V];</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measured_voltage_B</a:t>
            </a:r>
            <a:r>
              <a:rPr lang="en-US" dirty="0" smtClean="0">
                <a:latin typeface="Courier New" charset="0"/>
                <a:ea typeface="Courier New" charset="0"/>
                <a:cs typeface="Courier New" charset="0"/>
              </a:rPr>
              <a:t>[V];</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measured_voltage_C</a:t>
            </a:r>
            <a:r>
              <a:rPr lang="en-US" dirty="0" smtClean="0">
                <a:latin typeface="Courier New" charset="0"/>
                <a:ea typeface="Courier New" charset="0"/>
                <a:cs typeface="Courier New" charset="0"/>
              </a:rPr>
              <a:t>[V]; 		</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measured_current_A</a:t>
            </a:r>
            <a:r>
              <a:rPr lang="en-US" dirty="0" smtClean="0">
                <a:latin typeface="Courier New" charset="0"/>
                <a:ea typeface="Courier New" charset="0"/>
                <a:cs typeface="Courier New" charset="0"/>
              </a:rPr>
              <a:t>[A];</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measured_current_B</a:t>
            </a:r>
            <a:r>
              <a:rPr lang="en-US" dirty="0" smtClean="0">
                <a:latin typeface="Courier New" charset="0"/>
                <a:ea typeface="Courier New" charset="0"/>
                <a:cs typeface="Courier New" charset="0"/>
              </a:rPr>
              <a:t>[A];</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measured_current_C</a:t>
            </a:r>
            <a:r>
              <a:rPr lang="en-US" dirty="0" smtClean="0">
                <a:latin typeface="Courier New" charset="0"/>
                <a:ea typeface="Courier New" charset="0"/>
                <a:cs typeface="Courier New" charset="0"/>
              </a:rPr>
              <a:t>[A];</a:t>
            </a:r>
          </a:p>
          <a:p>
            <a:r>
              <a:rPr lang="en-US" dirty="0" smtClean="0">
                <a:latin typeface="Courier New" charset="0"/>
                <a:ea typeface="Courier New" charset="0"/>
                <a:cs typeface="Courier New" charset="0"/>
              </a:rPr>
              <a:t>}</a:t>
            </a:r>
          </a:p>
          <a:p>
            <a:endParaRPr lang="en-US" dirty="0" smtClean="0"/>
          </a:p>
        </p:txBody>
      </p:sp>
    </p:spTree>
    <p:extLst>
      <p:ext uri="{BB962C8B-B14F-4D97-AF65-F5344CB8AC3E}">
        <p14:creationId xmlns:p14="http://schemas.microsoft.com/office/powerpoint/2010/main" val="16206934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dirty="0" smtClean="0"/>
              <a:t>Triplex meters</a:t>
            </a:r>
            <a:endParaRPr lang="en-US" altLang="en-US" dirty="0"/>
          </a:p>
        </p:txBody>
      </p:sp>
      <p:sp>
        <p:nvSpPr>
          <p:cNvPr id="24579" name="Rectangle 3"/>
          <p:cNvSpPr>
            <a:spLocks noGrp="1" noChangeArrowheads="1"/>
          </p:cNvSpPr>
          <p:nvPr>
            <p:ph type="body" idx="14"/>
          </p:nvPr>
        </p:nvSpPr>
        <p:spPr/>
        <p:txBody>
          <a:bodyPr>
            <a:normAutofit fontScale="62500" lnSpcReduction="20000"/>
          </a:bodyPr>
          <a:lstStyle/>
          <a:p>
            <a:r>
              <a:rPr lang="en-US" sz="3200" dirty="0" smtClean="0"/>
              <a:t>Triplex meters are interaction point between </a:t>
            </a:r>
            <a:r>
              <a:rPr lang="en-US" sz="3200" dirty="0" err="1" smtClean="0"/>
              <a:t>powerflow</a:t>
            </a:r>
            <a:r>
              <a:rPr lang="en-US" sz="3200" dirty="0" smtClean="0"/>
              <a:t> module and residential module</a:t>
            </a:r>
          </a:p>
          <a:p>
            <a:pPr lvl="1"/>
            <a:r>
              <a:rPr lang="en-US" sz="3000" dirty="0" smtClean="0"/>
              <a:t>Billing information may be extracted using </a:t>
            </a:r>
            <a:r>
              <a:rPr lang="en-US" sz="3000" dirty="0" err="1" smtClean="0"/>
              <a:t>bill_mode</a:t>
            </a:r>
            <a:r>
              <a:rPr lang="en-US" sz="3000" dirty="0" smtClean="0"/>
              <a:t>.</a:t>
            </a:r>
          </a:p>
          <a:p>
            <a:endParaRPr lang="en-US" dirty="0" smtClean="0"/>
          </a:p>
          <a:p>
            <a:r>
              <a:rPr lang="en-US" dirty="0" smtClean="0">
                <a:latin typeface="Courier New" charset="0"/>
                <a:ea typeface="Courier New" charset="0"/>
                <a:cs typeface="Courier New" charset="0"/>
              </a:rPr>
              <a:t>Class </a:t>
            </a:r>
            <a:r>
              <a:rPr lang="en-US" dirty="0" err="1" smtClean="0">
                <a:latin typeface="Courier New" charset="0"/>
                <a:ea typeface="Courier New" charset="0"/>
                <a:cs typeface="Courier New" charset="0"/>
              </a:rPr>
              <a:t>triplex_meter</a:t>
            </a:r>
            <a:r>
              <a:rPr lang="en-US" dirty="0" smtClean="0">
                <a:latin typeface="Courier New" charset="0"/>
                <a:ea typeface="Courier New" charset="0"/>
                <a:cs typeface="Courier New" charset="0"/>
              </a:rPr>
              <a:t> {</a:t>
            </a:r>
          </a:p>
          <a:p>
            <a:r>
              <a:rPr lang="en-US" b="0" dirty="0" smtClean="0">
                <a:latin typeface="Courier New" charset="0"/>
                <a:ea typeface="Courier New" charset="0"/>
                <a:cs typeface="Courier New" charset="0"/>
              </a:rPr>
              <a:t>	// also inherits properties from node object</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measured_energy</a:t>
            </a:r>
            <a:r>
              <a:rPr lang="en-US" dirty="0" smtClean="0">
                <a:latin typeface="Courier New" charset="0"/>
                <a:ea typeface="Courier New" charset="0"/>
                <a:cs typeface="Courier New" charset="0"/>
              </a:rPr>
              <a:t>[</a:t>
            </a:r>
            <a:r>
              <a:rPr lang="en-US" dirty="0" err="1" smtClean="0">
                <a:latin typeface="Courier New" charset="0"/>
                <a:ea typeface="Courier New" charset="0"/>
                <a:cs typeface="Courier New" charset="0"/>
              </a:rPr>
              <a:t>Wh</a:t>
            </a:r>
            <a:r>
              <a:rPr lang="en-US" dirty="0" smtClean="0">
                <a:latin typeface="Courier New" charset="0"/>
                <a:ea typeface="Courier New" charset="0"/>
                <a:cs typeface="Courier New" charset="0"/>
              </a:rPr>
              <a:t>];</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measured_power</a:t>
            </a:r>
            <a:r>
              <a:rPr lang="en-US" dirty="0" smtClean="0">
                <a:latin typeface="Courier New" charset="0"/>
                <a:ea typeface="Courier New" charset="0"/>
                <a:cs typeface="Courier New" charset="0"/>
              </a:rPr>
              <a:t>[W];</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measured_real_power</a:t>
            </a:r>
            <a:r>
              <a:rPr lang="en-US" dirty="0" smtClean="0">
                <a:latin typeface="Courier New" charset="0"/>
                <a:ea typeface="Courier New" charset="0"/>
                <a:cs typeface="Courier New" charset="0"/>
              </a:rPr>
              <a:t>[W];</a:t>
            </a:r>
          </a:p>
          <a:p>
            <a:r>
              <a:rPr lang="en-US" dirty="0" smtClean="0">
                <a:latin typeface="Courier New" charset="0"/>
                <a:ea typeface="Courier New" charset="0"/>
                <a:cs typeface="Courier New" charset="0"/>
              </a:rPr>
              <a:t>	double </a:t>
            </a:r>
            <a:r>
              <a:rPr lang="en-US" dirty="0" err="1" smtClean="0">
                <a:latin typeface="Courier New" charset="0"/>
                <a:ea typeface="Courier New" charset="0"/>
                <a:cs typeface="Courier New" charset="0"/>
              </a:rPr>
              <a:t>measured_reactive_power</a:t>
            </a:r>
            <a:r>
              <a:rPr lang="en-US" dirty="0" smtClean="0">
                <a:latin typeface="Courier New" charset="0"/>
                <a:ea typeface="Courier New" charset="0"/>
                <a:cs typeface="Courier New" charset="0"/>
              </a:rPr>
              <a:t>[W];</a:t>
            </a:r>
          </a:p>
          <a:p>
            <a:r>
              <a:rPr lang="en-US" dirty="0" smtClean="0">
                <a:latin typeface="Courier New" charset="0"/>
                <a:ea typeface="Courier New" charset="0"/>
                <a:cs typeface="Courier New" charset="0"/>
              </a:rPr>
              <a:t>	complex measured_voltage_1[V];</a:t>
            </a:r>
          </a:p>
          <a:p>
            <a:r>
              <a:rPr lang="en-US" dirty="0" smtClean="0">
                <a:latin typeface="Courier New" charset="0"/>
                <a:ea typeface="Courier New" charset="0"/>
                <a:cs typeface="Courier New" charset="0"/>
              </a:rPr>
              <a:t>	complex measured_voltage_2[V];</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measured_voltage_N</a:t>
            </a:r>
            <a:r>
              <a:rPr lang="en-US" dirty="0" smtClean="0">
                <a:latin typeface="Courier New" charset="0"/>
                <a:ea typeface="Courier New" charset="0"/>
                <a:cs typeface="Courier New" charset="0"/>
              </a:rPr>
              <a:t>[V]; 		</a:t>
            </a:r>
          </a:p>
          <a:p>
            <a:r>
              <a:rPr lang="en-US" dirty="0" smtClean="0">
                <a:latin typeface="Courier New" charset="0"/>
                <a:ea typeface="Courier New" charset="0"/>
                <a:cs typeface="Courier New" charset="0"/>
              </a:rPr>
              <a:t>	complex measured_current_1[A];</a:t>
            </a:r>
          </a:p>
          <a:p>
            <a:r>
              <a:rPr lang="en-US" dirty="0" smtClean="0">
                <a:latin typeface="Courier New" charset="0"/>
                <a:ea typeface="Courier New" charset="0"/>
                <a:cs typeface="Courier New" charset="0"/>
              </a:rPr>
              <a:t>	complex measured_current_2[A];</a:t>
            </a:r>
          </a:p>
          <a:p>
            <a:r>
              <a:rPr lang="en-US" dirty="0" smtClean="0">
                <a:latin typeface="Courier New" charset="0"/>
                <a:ea typeface="Courier New" charset="0"/>
                <a:cs typeface="Courier New" charset="0"/>
              </a:rPr>
              <a:t>	complex </a:t>
            </a:r>
            <a:r>
              <a:rPr lang="en-US" dirty="0" err="1" smtClean="0">
                <a:latin typeface="Courier New" charset="0"/>
                <a:ea typeface="Courier New" charset="0"/>
                <a:cs typeface="Courier New" charset="0"/>
              </a:rPr>
              <a:t>measured_current_N</a:t>
            </a:r>
            <a:r>
              <a:rPr lang="en-US" dirty="0" smtClean="0">
                <a:latin typeface="Courier New" charset="0"/>
                <a:ea typeface="Courier New" charset="0"/>
                <a:cs typeface="Courier New" charset="0"/>
              </a:rPr>
              <a:t>[A];</a:t>
            </a:r>
          </a:p>
          <a:p>
            <a:r>
              <a:rPr lang="en-US" dirty="0" smtClean="0">
                <a:latin typeface="Courier New" charset="0"/>
                <a:ea typeface="Courier New" charset="0"/>
                <a:cs typeface="Courier New" charset="0"/>
              </a:rPr>
              <a:t>}</a:t>
            </a:r>
          </a:p>
        </p:txBody>
      </p:sp>
    </p:spTree>
    <p:extLst>
      <p:ext uri="{BB962C8B-B14F-4D97-AF65-F5344CB8AC3E}">
        <p14:creationId xmlns:p14="http://schemas.microsoft.com/office/powerpoint/2010/main" val="3120507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dirty="0" smtClean="0"/>
              <a:t>Link objects</a:t>
            </a:r>
            <a:endParaRPr lang="en-US" altLang="en-US" dirty="0"/>
          </a:p>
        </p:txBody>
      </p:sp>
      <p:sp>
        <p:nvSpPr>
          <p:cNvPr id="66563" name="Rectangle 3"/>
          <p:cNvSpPr>
            <a:spLocks noGrp="1" noChangeArrowheads="1"/>
          </p:cNvSpPr>
          <p:nvPr>
            <p:ph sz="quarter" idx="14"/>
          </p:nvPr>
        </p:nvSpPr>
        <p:spPr/>
        <p:txBody>
          <a:bodyPr>
            <a:normAutofit fontScale="70000" lnSpcReduction="20000"/>
          </a:bodyPr>
          <a:lstStyle/>
          <a:p>
            <a:r>
              <a:rPr lang="en-US" altLang="en-US" dirty="0" smtClean="0"/>
              <a:t>No </a:t>
            </a:r>
            <a:r>
              <a:rPr lang="en-US" altLang="en-US" dirty="0"/>
              <a:t>“generic” link </a:t>
            </a:r>
            <a:r>
              <a:rPr lang="en-US" altLang="en-US" dirty="0" smtClean="0"/>
              <a:t>object (unlike node)</a:t>
            </a:r>
            <a:endParaRPr lang="en-US" altLang="en-US" dirty="0"/>
          </a:p>
          <a:p>
            <a:pPr lvl="1"/>
            <a:r>
              <a:rPr lang="en-US" altLang="en-US" dirty="0" err="1"/>
              <a:t>underground_line</a:t>
            </a:r>
            <a:r>
              <a:rPr lang="en-US" altLang="en-US" dirty="0"/>
              <a:t> and </a:t>
            </a:r>
            <a:r>
              <a:rPr lang="en-US" altLang="en-US" dirty="0" err="1"/>
              <a:t>triplex_line</a:t>
            </a:r>
            <a:r>
              <a:rPr lang="en-US" altLang="en-US" dirty="0"/>
              <a:t> follow the same format</a:t>
            </a:r>
          </a:p>
          <a:p>
            <a:pPr lvl="1"/>
            <a:r>
              <a:rPr lang="en-US" altLang="en-US" dirty="0"/>
              <a:t>“to” and “from” define the two nodes that the link connects </a:t>
            </a:r>
          </a:p>
          <a:p>
            <a:pPr lvl="1"/>
            <a:r>
              <a:rPr lang="en-US" altLang="en-US" dirty="0"/>
              <a:t>configuration is defined by a separate </a:t>
            </a:r>
            <a:r>
              <a:rPr lang="en-US" altLang="en-US" dirty="0" smtClean="0"/>
              <a:t>“library” object</a:t>
            </a:r>
            <a:endParaRPr lang="en-US" altLang="en-US" dirty="0"/>
          </a:p>
          <a:p>
            <a:pPr lvl="1"/>
            <a:r>
              <a:rPr lang="en-US" altLang="en-US" dirty="0"/>
              <a:t>configuration and length determine all relevant matrices for </a:t>
            </a:r>
            <a:r>
              <a:rPr lang="en-US" altLang="en-US" dirty="0" err="1"/>
              <a:t>powerflow</a:t>
            </a:r>
            <a:r>
              <a:rPr lang="en-US" altLang="en-US" dirty="0"/>
              <a:t> calculations</a:t>
            </a:r>
          </a:p>
          <a:p>
            <a:endParaRPr lang="en-US" altLang="en-US" dirty="0" smtClean="0"/>
          </a:p>
          <a:p>
            <a:r>
              <a:rPr lang="en-US" altLang="en-US" dirty="0">
                <a:latin typeface="Courier New" charset="0"/>
                <a:ea typeface="Courier New" charset="0"/>
                <a:cs typeface="Courier New" charset="0"/>
              </a:rPr>
              <a:t>c</a:t>
            </a:r>
            <a:r>
              <a:rPr lang="en-US" altLang="en-US" dirty="0" smtClean="0">
                <a:latin typeface="Courier New" charset="0"/>
                <a:ea typeface="Courier New" charset="0"/>
                <a:cs typeface="Courier New" charset="0"/>
              </a:rPr>
              <a:t>lass </a:t>
            </a:r>
            <a:r>
              <a:rPr lang="en-US" altLang="en-US" dirty="0" err="1" smtClean="0">
                <a:latin typeface="Courier New" charset="0"/>
                <a:ea typeface="Courier New" charset="0"/>
                <a:cs typeface="Courier New" charset="0"/>
              </a:rPr>
              <a:t>overhead_line</a:t>
            </a:r>
            <a:r>
              <a:rPr lang="en-US" altLang="en-US" dirty="0" smtClean="0">
                <a:latin typeface="Courier New" charset="0"/>
                <a:ea typeface="Courier New" charset="0"/>
                <a:cs typeface="Courier New" charset="0"/>
              </a:rPr>
              <a:t> {</a:t>
            </a:r>
          </a:p>
          <a:p>
            <a:r>
              <a:rPr lang="en-US" altLang="en-US" dirty="0" smtClean="0">
                <a:latin typeface="Courier New" charset="0"/>
                <a:ea typeface="Courier New" charset="0"/>
                <a:cs typeface="Courier New" charset="0"/>
              </a:rPr>
              <a:t>	// inherited from link objects</a:t>
            </a:r>
          </a:p>
          <a:p>
            <a:r>
              <a:rPr lang="en-US" altLang="en-US" dirty="0" smtClean="0">
                <a:latin typeface="Courier New" charset="0"/>
                <a:ea typeface="Courier New" charset="0"/>
                <a:cs typeface="Courier New" charset="0"/>
              </a:rPr>
              <a:t>	char64 name;</a:t>
            </a:r>
          </a:p>
          <a:p>
            <a:r>
              <a:rPr lang="en-US" altLang="en-US" dirty="0" smtClean="0">
                <a:latin typeface="Courier New" charset="0"/>
                <a:ea typeface="Courier New" charset="0"/>
                <a:cs typeface="Courier New" charset="0"/>
              </a:rPr>
              <a:t>	set phases; // A,B,C,D,N or S</a:t>
            </a:r>
          </a:p>
          <a:p>
            <a:r>
              <a:rPr lang="en-US" altLang="en-US" dirty="0" smtClean="0">
                <a:latin typeface="Courier New" charset="0"/>
                <a:ea typeface="Courier New" charset="0"/>
                <a:cs typeface="Courier New" charset="0"/>
              </a:rPr>
              <a:t>	object from;</a:t>
            </a:r>
          </a:p>
          <a:p>
            <a:r>
              <a:rPr lang="en-US" altLang="en-US" dirty="0" smtClean="0">
                <a:latin typeface="Courier New" charset="0"/>
                <a:ea typeface="Courier New" charset="0"/>
                <a:cs typeface="Courier New" charset="0"/>
              </a:rPr>
              <a:t>	object to;</a:t>
            </a:r>
          </a:p>
          <a:p>
            <a:endParaRPr lang="en-US" altLang="en-US" dirty="0" smtClean="0">
              <a:latin typeface="Courier New" charset="0"/>
              <a:ea typeface="Courier New" charset="0"/>
              <a:cs typeface="Courier New" charset="0"/>
            </a:endParaRPr>
          </a:p>
          <a:p>
            <a:r>
              <a:rPr lang="en-US" altLang="en-US" dirty="0" smtClean="0">
                <a:latin typeface="Courier New" charset="0"/>
                <a:ea typeface="Courier New" charset="0"/>
                <a:cs typeface="Courier New" charset="0"/>
              </a:rPr>
              <a:t>	// Specific to line objects</a:t>
            </a:r>
          </a:p>
          <a:p>
            <a:r>
              <a:rPr lang="en-US" altLang="en-US" dirty="0" smtClean="0">
                <a:latin typeface="Courier New" charset="0"/>
                <a:ea typeface="Courier New" charset="0"/>
                <a:cs typeface="Courier New" charset="0"/>
              </a:rPr>
              <a:t>	double length[</a:t>
            </a:r>
            <a:r>
              <a:rPr lang="en-US" altLang="en-US" dirty="0" err="1" smtClean="0">
                <a:latin typeface="Courier New" charset="0"/>
                <a:ea typeface="Courier New" charset="0"/>
                <a:cs typeface="Courier New" charset="0"/>
              </a:rPr>
              <a:t>ft</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object configuration;</a:t>
            </a:r>
          </a:p>
          <a:p>
            <a:r>
              <a:rPr lang="en-US" altLang="en-US" dirty="0" smtClean="0">
                <a:latin typeface="Courier New" charset="0"/>
                <a:ea typeface="Courier New" charset="0"/>
                <a:cs typeface="Courier New" charset="0"/>
              </a:rPr>
              <a:t>}</a:t>
            </a:r>
          </a:p>
          <a:p>
            <a:endParaRPr lang="en-US" altLang="en-US" dirty="0" smtClean="0"/>
          </a:p>
          <a:p>
            <a:endParaRPr lang="en-US" altLang="en-US" dirty="0"/>
          </a:p>
        </p:txBody>
      </p:sp>
    </p:spTree>
    <p:extLst>
      <p:ext uri="{BB962C8B-B14F-4D97-AF65-F5344CB8AC3E}">
        <p14:creationId xmlns:p14="http://schemas.microsoft.com/office/powerpoint/2010/main" val="332798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Types of Distribution System Equipment</a:t>
            </a:r>
            <a:endParaRPr lang="en-US" dirty="0"/>
          </a:p>
        </p:txBody>
      </p:sp>
      <p:sp>
        <p:nvSpPr>
          <p:cNvPr id="9219" name="Content Placeholder 2"/>
          <p:cNvSpPr>
            <a:spLocks noGrp="1"/>
          </p:cNvSpPr>
          <p:nvPr>
            <p:ph idx="14"/>
          </p:nvPr>
        </p:nvSpPr>
        <p:spPr>
          <a:xfrm>
            <a:off x="457200" y="1243013"/>
            <a:ext cx="8108950" cy="5065712"/>
          </a:xfrm>
        </p:spPr>
        <p:txBody>
          <a:bodyPr/>
          <a:lstStyle/>
          <a:p>
            <a:r>
              <a:rPr lang="en-US" altLang="en-US" dirty="0" smtClean="0"/>
              <a:t>Very common in distribution systems:</a:t>
            </a:r>
          </a:p>
          <a:p>
            <a:pPr lvl="1"/>
            <a:r>
              <a:rPr lang="en-US" altLang="en-US" dirty="0" smtClean="0"/>
              <a:t>Overhead lines</a:t>
            </a:r>
          </a:p>
          <a:p>
            <a:pPr lvl="1"/>
            <a:r>
              <a:rPr lang="en-US" altLang="en-US" dirty="0" smtClean="0"/>
              <a:t>Underground cables</a:t>
            </a:r>
          </a:p>
          <a:p>
            <a:pPr lvl="1"/>
            <a:r>
              <a:rPr lang="en-US" altLang="en-US" dirty="0" smtClean="0"/>
              <a:t>Transformers</a:t>
            </a:r>
          </a:p>
          <a:p>
            <a:pPr lvl="1"/>
            <a:r>
              <a:rPr lang="en-US" altLang="en-US" dirty="0" smtClean="0"/>
              <a:t>Voltage regulators</a:t>
            </a:r>
          </a:p>
          <a:p>
            <a:pPr lvl="1"/>
            <a:r>
              <a:rPr lang="en-US" altLang="en-US" dirty="0" smtClean="0"/>
              <a:t>Shunt capacitors</a:t>
            </a:r>
          </a:p>
          <a:p>
            <a:endParaRPr lang="en-US" altLang="en-US" dirty="0" smtClean="0"/>
          </a:p>
          <a:p>
            <a:r>
              <a:rPr lang="en-US" altLang="en-US" dirty="0" smtClean="0"/>
              <a:t>Others that may be found:</a:t>
            </a:r>
          </a:p>
          <a:p>
            <a:pPr lvl="1"/>
            <a:r>
              <a:rPr lang="en-US" altLang="en-US" dirty="0" smtClean="0"/>
              <a:t>Switches</a:t>
            </a:r>
          </a:p>
          <a:p>
            <a:pPr lvl="1"/>
            <a:r>
              <a:rPr lang="en-US" altLang="en-US" dirty="0" err="1" smtClean="0"/>
              <a:t>Reclosers</a:t>
            </a:r>
            <a:endParaRPr lang="en-US" altLang="en-US" dirty="0" smtClean="0"/>
          </a:p>
          <a:p>
            <a:pPr lvl="1"/>
            <a:r>
              <a:rPr lang="en-US" altLang="en-US" dirty="0" smtClean="0"/>
              <a:t>Fuses</a:t>
            </a:r>
          </a:p>
          <a:p>
            <a:pPr lvl="1"/>
            <a:r>
              <a:rPr lang="en-US" altLang="en-US" dirty="0" smtClean="0"/>
              <a:t>Lightning protection</a:t>
            </a:r>
            <a:endParaRPr lang="en-US" altLang="en-US" dirty="0"/>
          </a:p>
        </p:txBody>
      </p:sp>
    </p:spTree>
    <p:extLst>
      <p:ext uri="{BB962C8B-B14F-4D97-AF65-F5344CB8AC3E}">
        <p14:creationId xmlns:p14="http://schemas.microsoft.com/office/powerpoint/2010/main" val="293727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57200" y="609600"/>
            <a:ext cx="8229600" cy="808038"/>
          </a:xfrm>
          <a:prstGeom prst="rect">
            <a:avLst/>
          </a:prstGeom>
          <a:noFill/>
          <a:ln w="9525">
            <a:noFill/>
            <a:miter lim="800000"/>
            <a:headEnd/>
            <a:tailEnd/>
          </a:ln>
        </p:spPr>
        <p:txBody>
          <a:bodyPr anchor="ctr"/>
          <a:lstStyle/>
          <a:p>
            <a:pPr algn="ctr" eaLnBrk="0" fontAlgn="auto" hangingPunct="0">
              <a:spcBef>
                <a:spcPts val="0"/>
              </a:spcBef>
              <a:spcAft>
                <a:spcPts val="0"/>
              </a:spcAft>
              <a:defRPr/>
            </a:pPr>
            <a:endParaRPr lang="en-US" sz="4400" kern="0" dirty="0">
              <a:latin typeface="Times New Roman" pitchFamily="18" charset="0"/>
              <a:ea typeface="+mj-ea"/>
              <a:cs typeface="Times New Roman" pitchFamily="18" charset="0"/>
            </a:endParaRPr>
          </a:p>
        </p:txBody>
      </p:sp>
      <p:sp>
        <p:nvSpPr>
          <p:cNvPr id="6" name="Title 5"/>
          <p:cNvSpPr>
            <a:spLocks noGrp="1"/>
          </p:cNvSpPr>
          <p:nvPr>
            <p:ph type="title"/>
          </p:nvPr>
        </p:nvSpPr>
        <p:spPr/>
        <p:txBody>
          <a:bodyPr/>
          <a:lstStyle/>
          <a:p>
            <a:r>
              <a:rPr lang="en-US" smtClean="0"/>
              <a:t>Lines</a:t>
            </a:r>
            <a:endParaRPr lang="en-US" dirty="0"/>
          </a:p>
        </p:txBody>
      </p:sp>
      <p:sp>
        <p:nvSpPr>
          <p:cNvPr id="7" name="Content Placeholder 6"/>
          <p:cNvSpPr>
            <a:spLocks noGrp="1"/>
          </p:cNvSpPr>
          <p:nvPr>
            <p:ph sz="quarter" idx="14"/>
          </p:nvPr>
        </p:nvSpPr>
        <p:spPr/>
        <p:txBody>
          <a:bodyPr>
            <a:normAutofit fontScale="62500" lnSpcReduction="20000"/>
          </a:bodyPr>
          <a:lstStyle/>
          <a:p>
            <a:r>
              <a:rPr lang="en-US" dirty="0" smtClean="0"/>
              <a:t>All lines may be specified directly using a z-matrix (not the best way to do it)</a:t>
            </a:r>
          </a:p>
          <a:p>
            <a:pPr lvl="1"/>
            <a:r>
              <a:rPr lang="en-US" dirty="0" smtClean="0"/>
              <a:t>Matrix symmetry checks are not performed</a:t>
            </a:r>
          </a:p>
          <a:p>
            <a:pPr lvl="1"/>
            <a:r>
              <a:rPr lang="en-US" dirty="0" smtClean="0"/>
              <a:t>Negative resistance gives a warning but are accepted</a:t>
            </a:r>
          </a:p>
          <a:p>
            <a:pPr lvl="1"/>
            <a:endParaRPr lang="en-US" dirty="0" smtClean="0"/>
          </a:p>
          <a:p>
            <a:r>
              <a:rPr lang="en-US" dirty="0" smtClean="0">
                <a:latin typeface="Courier New" charset="0"/>
                <a:ea typeface="Courier New" charset="0"/>
                <a:cs typeface="Courier New" charset="0"/>
              </a:rPr>
              <a:t>class </a:t>
            </a:r>
            <a:r>
              <a:rPr lang="en-US" dirty="0" err="1" smtClean="0">
                <a:latin typeface="Courier New" charset="0"/>
                <a:ea typeface="Courier New" charset="0"/>
                <a:cs typeface="Courier New" charset="0"/>
              </a:rPr>
              <a:t>line_configuration</a:t>
            </a:r>
            <a:r>
              <a:rPr lang="en-US" dirty="0" smtClean="0">
                <a:latin typeface="Courier New" charset="0"/>
                <a:ea typeface="Courier New" charset="0"/>
                <a:cs typeface="Courier New" charset="0"/>
              </a:rPr>
              <a:t> {</a:t>
            </a:r>
          </a:p>
          <a:p>
            <a:r>
              <a:rPr lang="en-US" dirty="0" smtClean="0">
                <a:latin typeface="Courier New" charset="0"/>
                <a:ea typeface="Courier New" charset="0"/>
                <a:cs typeface="Courier New" charset="0"/>
              </a:rPr>
              <a:t>	complex z11[Ohm/mile]; </a:t>
            </a:r>
            <a:r>
              <a:rPr lang="en-US" b="0" dirty="0" smtClean="0">
                <a:latin typeface="Courier New" charset="0"/>
                <a:ea typeface="Courier New" charset="0"/>
                <a:cs typeface="Courier New" charset="0"/>
              </a:rPr>
              <a:t>// line impedances</a:t>
            </a:r>
          </a:p>
          <a:p>
            <a:r>
              <a:rPr lang="en-US" dirty="0" smtClean="0">
                <a:latin typeface="Courier New" charset="0"/>
                <a:ea typeface="Courier New" charset="0"/>
                <a:cs typeface="Courier New" charset="0"/>
              </a:rPr>
              <a:t>	complex z12[Ohm/mile];</a:t>
            </a:r>
          </a:p>
          <a:p>
            <a:r>
              <a:rPr lang="en-US" dirty="0" smtClean="0">
                <a:latin typeface="Courier New" charset="0"/>
                <a:ea typeface="Courier New" charset="0"/>
                <a:cs typeface="Courier New" charset="0"/>
              </a:rPr>
              <a:t>	complex z13[Ohm/mile];</a:t>
            </a:r>
          </a:p>
          <a:p>
            <a:r>
              <a:rPr lang="en-US" dirty="0" smtClean="0">
                <a:latin typeface="Courier New" charset="0"/>
                <a:ea typeface="Courier New" charset="0"/>
                <a:cs typeface="Courier New" charset="0"/>
              </a:rPr>
              <a:t>	complex z21[Ohm/mile];</a:t>
            </a:r>
          </a:p>
          <a:p>
            <a:r>
              <a:rPr lang="en-US" dirty="0" smtClean="0">
                <a:latin typeface="Courier New" charset="0"/>
                <a:ea typeface="Courier New" charset="0"/>
                <a:cs typeface="Courier New" charset="0"/>
              </a:rPr>
              <a:t>	complex z22[Ohm/mile];</a:t>
            </a:r>
          </a:p>
          <a:p>
            <a:r>
              <a:rPr lang="en-US" dirty="0" smtClean="0">
                <a:latin typeface="Courier New" charset="0"/>
                <a:ea typeface="Courier New" charset="0"/>
                <a:cs typeface="Courier New" charset="0"/>
              </a:rPr>
              <a:t>	complex z23[Ohm/mile];</a:t>
            </a:r>
          </a:p>
          <a:p>
            <a:r>
              <a:rPr lang="en-US" dirty="0" smtClean="0">
                <a:latin typeface="Courier New" charset="0"/>
                <a:ea typeface="Courier New" charset="0"/>
                <a:cs typeface="Courier New" charset="0"/>
              </a:rPr>
              <a:t>	complex z31[Ohm/mile];</a:t>
            </a:r>
          </a:p>
          <a:p>
            <a:r>
              <a:rPr lang="en-US" dirty="0" smtClean="0">
                <a:latin typeface="Courier New" charset="0"/>
                <a:ea typeface="Courier New" charset="0"/>
                <a:cs typeface="Courier New" charset="0"/>
              </a:rPr>
              <a:t>	complex z32[Ohm/mile];</a:t>
            </a:r>
          </a:p>
          <a:p>
            <a:r>
              <a:rPr lang="en-US" dirty="0" smtClean="0">
                <a:latin typeface="Courier New" charset="0"/>
                <a:ea typeface="Courier New" charset="0"/>
                <a:cs typeface="Courier New" charset="0"/>
              </a:rPr>
              <a:t>	complex z33[Ohm/mile];</a:t>
            </a:r>
          </a:p>
          <a:p>
            <a:r>
              <a:rPr lang="en-US" dirty="0" smtClean="0">
                <a:latin typeface="Courier New" charset="0"/>
                <a:ea typeface="Courier New" charset="0"/>
                <a:cs typeface="Courier New" charset="0"/>
              </a:rPr>
              <a:t>	double c11[</a:t>
            </a:r>
            <a:r>
              <a:rPr lang="en-US" dirty="0" err="1" smtClean="0">
                <a:latin typeface="Courier New" charset="0"/>
                <a:ea typeface="Courier New" charset="0"/>
                <a:cs typeface="Courier New" charset="0"/>
              </a:rPr>
              <a:t>nF</a:t>
            </a:r>
            <a:r>
              <a:rPr lang="en-US" dirty="0" smtClean="0">
                <a:latin typeface="Courier New" charset="0"/>
                <a:ea typeface="Courier New" charset="0"/>
                <a:cs typeface="Courier New" charset="0"/>
              </a:rPr>
              <a:t>/mile]; </a:t>
            </a:r>
            <a:r>
              <a:rPr lang="en-US" b="0" dirty="0" smtClean="0">
                <a:latin typeface="Courier New" charset="0"/>
                <a:ea typeface="Courier New" charset="0"/>
                <a:cs typeface="Courier New" charset="0"/>
              </a:rPr>
              <a:t>// shunt capacitances</a:t>
            </a:r>
          </a:p>
          <a:p>
            <a:r>
              <a:rPr lang="en-US" dirty="0" smtClean="0">
                <a:latin typeface="Courier New" charset="0"/>
                <a:ea typeface="Courier New" charset="0"/>
                <a:cs typeface="Courier New" charset="0"/>
              </a:rPr>
              <a:t>	double c12[</a:t>
            </a:r>
            <a:r>
              <a:rPr lang="en-US" dirty="0" err="1" smtClean="0">
                <a:latin typeface="Courier New" charset="0"/>
                <a:ea typeface="Courier New" charset="0"/>
                <a:cs typeface="Courier New" charset="0"/>
              </a:rPr>
              <a:t>nF</a:t>
            </a:r>
            <a:r>
              <a:rPr lang="en-US" dirty="0" smtClean="0">
                <a:latin typeface="Courier New" charset="0"/>
                <a:ea typeface="Courier New" charset="0"/>
                <a:cs typeface="Courier New" charset="0"/>
              </a:rPr>
              <a:t>/mile];</a:t>
            </a:r>
          </a:p>
          <a:p>
            <a:r>
              <a:rPr lang="en-US" dirty="0" smtClean="0">
                <a:latin typeface="Courier New" charset="0"/>
                <a:ea typeface="Courier New" charset="0"/>
                <a:cs typeface="Courier New" charset="0"/>
              </a:rPr>
              <a:t>	double c13[</a:t>
            </a:r>
            <a:r>
              <a:rPr lang="en-US" dirty="0" err="1" smtClean="0">
                <a:latin typeface="Courier New" charset="0"/>
                <a:ea typeface="Courier New" charset="0"/>
                <a:cs typeface="Courier New" charset="0"/>
              </a:rPr>
              <a:t>nF</a:t>
            </a:r>
            <a:r>
              <a:rPr lang="en-US" dirty="0" smtClean="0">
                <a:latin typeface="Courier New" charset="0"/>
                <a:ea typeface="Courier New" charset="0"/>
                <a:cs typeface="Courier New" charset="0"/>
              </a:rPr>
              <a:t>/mile];</a:t>
            </a:r>
          </a:p>
          <a:p>
            <a:r>
              <a:rPr lang="en-US" dirty="0" smtClean="0">
                <a:latin typeface="Courier New" charset="0"/>
                <a:ea typeface="Courier New" charset="0"/>
                <a:cs typeface="Courier New" charset="0"/>
              </a:rPr>
              <a:t>	// etc.</a:t>
            </a:r>
          </a:p>
          <a:p>
            <a:r>
              <a:rPr lang="en-US" dirty="0" smtClean="0">
                <a:latin typeface="Courier New" charset="0"/>
                <a:ea typeface="Courier New" charset="0"/>
                <a:cs typeface="Courier New" charset="0"/>
              </a:rPr>
              <a:t>}</a:t>
            </a:r>
          </a:p>
          <a:p>
            <a:endParaRPr lang="en-US" dirty="0" smtClean="0"/>
          </a:p>
          <a:p>
            <a:endParaRPr lang="en-US" dirty="0"/>
          </a:p>
        </p:txBody>
      </p:sp>
    </p:spTree>
    <p:extLst>
      <p:ext uri="{BB962C8B-B14F-4D97-AF65-F5344CB8AC3E}">
        <p14:creationId xmlns:p14="http://schemas.microsoft.com/office/powerpoint/2010/main" val="1298838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smtClean="0"/>
              <a:t>Transformers</a:t>
            </a:r>
            <a:endParaRPr lang="en-US" altLang="en-US" dirty="0"/>
          </a:p>
        </p:txBody>
      </p:sp>
      <p:sp>
        <p:nvSpPr>
          <p:cNvPr id="68611" name="Rectangle 3"/>
          <p:cNvSpPr>
            <a:spLocks noGrp="1" noChangeArrowheads="1"/>
          </p:cNvSpPr>
          <p:nvPr>
            <p:ph type="body" idx="14"/>
          </p:nvPr>
        </p:nvSpPr>
        <p:spPr>
          <a:xfrm>
            <a:off x="457200" y="1243013"/>
            <a:ext cx="8108950" cy="5065712"/>
          </a:xfrm>
        </p:spPr>
        <p:txBody>
          <a:bodyPr>
            <a:normAutofit lnSpcReduction="10000"/>
          </a:bodyPr>
          <a:lstStyle/>
          <a:p>
            <a:r>
              <a:rPr lang="en-US" altLang="en-US" dirty="0" smtClean="0"/>
              <a:t>Specific transformer parameters are in library object</a:t>
            </a:r>
          </a:p>
          <a:p>
            <a:pPr lvl="1"/>
            <a:r>
              <a:rPr lang="en-US" altLang="en-US" dirty="0" smtClean="0"/>
              <a:t>Parameters are in </a:t>
            </a:r>
            <a:r>
              <a:rPr lang="en-US" altLang="en-US" dirty="0" err="1" smtClean="0">
                <a:latin typeface="Courier New" charset="0"/>
                <a:ea typeface="Courier New" charset="0"/>
                <a:cs typeface="Courier New" charset="0"/>
              </a:rPr>
              <a:t>transformer_configuration</a:t>
            </a:r>
            <a:endParaRPr lang="en-US" altLang="en-US" dirty="0">
              <a:latin typeface="Courier New" charset="0"/>
              <a:ea typeface="Courier New" charset="0"/>
              <a:cs typeface="Courier New" charset="0"/>
            </a:endParaRPr>
          </a:p>
          <a:p>
            <a:pPr lvl="1"/>
            <a:r>
              <a:rPr lang="en-US" altLang="en-US" dirty="0" smtClean="0"/>
              <a:t>Allows definition of many transformer </a:t>
            </a:r>
            <a:r>
              <a:rPr lang="en-US" altLang="en-US" dirty="0"/>
              <a:t>types</a:t>
            </a:r>
          </a:p>
          <a:p>
            <a:endParaRPr lang="en-US" altLang="en-US" dirty="0" smtClean="0"/>
          </a:p>
          <a:p>
            <a:r>
              <a:rPr lang="en-US" altLang="en-US" dirty="0" smtClean="0">
                <a:latin typeface="Courier New" charset="0"/>
                <a:ea typeface="Courier New" charset="0"/>
                <a:cs typeface="Courier New" charset="0"/>
              </a:rPr>
              <a:t>class transformer {</a:t>
            </a:r>
          </a:p>
          <a:p>
            <a:r>
              <a:rPr lang="en-US" altLang="en-US" b="0" dirty="0" smtClean="0">
                <a:latin typeface="Courier New" charset="0"/>
                <a:ea typeface="Courier New" charset="0"/>
                <a:cs typeface="Courier New" charset="0"/>
              </a:rPr>
              <a:t>	// inherits from link object</a:t>
            </a:r>
            <a:br>
              <a:rPr lang="en-US" altLang="en-US" b="0" dirty="0" smtClean="0">
                <a:latin typeface="Courier New" charset="0"/>
                <a:ea typeface="Courier New" charset="0"/>
                <a:cs typeface="Courier New" charset="0"/>
              </a:rPr>
            </a:br>
            <a:r>
              <a:rPr lang="en-US" altLang="en-US" dirty="0" smtClean="0">
                <a:latin typeface="Courier New" charset="0"/>
                <a:ea typeface="Courier New" charset="0"/>
                <a:cs typeface="Courier New" charset="0"/>
              </a:rPr>
              <a:t>	object from;</a:t>
            </a:r>
          </a:p>
          <a:p>
            <a:r>
              <a:rPr lang="en-US" altLang="en-US" dirty="0" smtClean="0">
                <a:latin typeface="Courier New" charset="0"/>
                <a:ea typeface="Courier New" charset="0"/>
                <a:cs typeface="Courier New" charset="0"/>
              </a:rPr>
              <a:t>	object to;</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power_in</a:t>
            </a:r>
            <a:r>
              <a:rPr lang="en-US" altLang="en-US" dirty="0" smtClean="0">
                <a:latin typeface="Courier New" charset="0"/>
                <a:ea typeface="Courier New" charset="0"/>
                <a:cs typeface="Courier New" charset="0"/>
              </a:rPr>
              <a:t>[W];</a:t>
            </a:r>
            <a:br>
              <a:rPr lang="en-US" altLang="en-US" dirty="0" smtClean="0">
                <a:latin typeface="Courier New" charset="0"/>
                <a:ea typeface="Courier New" charset="0"/>
                <a:cs typeface="Courier New" charset="0"/>
              </a:rPr>
            </a:br>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power_out</a:t>
            </a:r>
            <a:r>
              <a:rPr lang="en-US" altLang="en-US" dirty="0" smtClean="0">
                <a:latin typeface="Courier New" charset="0"/>
                <a:ea typeface="Courier New" charset="0"/>
                <a:cs typeface="Courier New" charset="0"/>
              </a:rPr>
              <a:t>[W];</a:t>
            </a:r>
            <a:br>
              <a:rPr lang="en-US" altLang="en-US" dirty="0" smtClean="0">
                <a:latin typeface="Courier New" charset="0"/>
                <a:ea typeface="Courier New" charset="0"/>
                <a:cs typeface="Courier New" charset="0"/>
              </a:rPr>
            </a:br>
            <a:r>
              <a:rPr lang="en-US" altLang="en-US" dirty="0" smtClean="0">
                <a:latin typeface="Courier New" charset="0"/>
                <a:ea typeface="Courier New" charset="0"/>
                <a:cs typeface="Courier New" charset="0"/>
              </a:rPr>
              <a:t>	object configuration;</a:t>
            </a:r>
          </a:p>
          <a:p>
            <a:r>
              <a:rPr lang="en-US" altLang="en-US" dirty="0" smtClean="0">
                <a:latin typeface="Courier New" charset="0"/>
                <a:ea typeface="Courier New" charset="0"/>
                <a:cs typeface="Courier New" charset="0"/>
              </a:rPr>
              <a:t>}</a:t>
            </a:r>
          </a:p>
          <a:p>
            <a:endParaRPr lang="en-US" altLang="en-US" dirty="0" smtClean="0"/>
          </a:p>
          <a:p>
            <a:endParaRPr lang="en-US" altLang="en-US" dirty="0"/>
          </a:p>
        </p:txBody>
      </p:sp>
    </p:spTree>
    <p:extLst>
      <p:ext uri="{BB962C8B-B14F-4D97-AF65-F5344CB8AC3E}">
        <p14:creationId xmlns:p14="http://schemas.microsoft.com/office/powerpoint/2010/main" val="403851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dirty="0" smtClean="0"/>
              <a:t>Transformer configurations</a:t>
            </a:r>
            <a:endParaRPr lang="en-US" altLang="en-US" dirty="0"/>
          </a:p>
        </p:txBody>
      </p:sp>
      <p:sp>
        <p:nvSpPr>
          <p:cNvPr id="51205" name="Text Placeholder 7"/>
          <p:cNvSpPr>
            <a:spLocks noGrp="1"/>
          </p:cNvSpPr>
          <p:nvPr>
            <p:ph type="body" idx="1"/>
          </p:nvPr>
        </p:nvSpPr>
        <p:spPr>
          <a:xfrm>
            <a:off x="457200" y="1535112"/>
            <a:ext cx="8229600" cy="1817687"/>
          </a:xfrm>
        </p:spPr>
        <p:txBody>
          <a:bodyPr>
            <a:noAutofit/>
          </a:bodyPr>
          <a:lstStyle/>
          <a:p>
            <a:r>
              <a:rPr lang="en-US" sz="1800" dirty="0" smtClean="0">
                <a:latin typeface="Courier New" charset="0"/>
                <a:ea typeface="Courier New" charset="0"/>
                <a:cs typeface="Courier New" charset="0"/>
              </a:rPr>
              <a:t>class </a:t>
            </a:r>
            <a:r>
              <a:rPr lang="en-US" sz="1800" dirty="0" err="1" smtClean="0">
                <a:latin typeface="Courier New" charset="0"/>
                <a:ea typeface="Courier New" charset="0"/>
                <a:cs typeface="Courier New" charset="0"/>
              </a:rPr>
              <a:t>transformer_configuration</a:t>
            </a:r>
            <a:r>
              <a:rPr lang="en-US" sz="1800" dirty="0" smtClean="0">
                <a:latin typeface="Courier New" charset="0"/>
                <a:ea typeface="Courier New" charset="0"/>
                <a:cs typeface="Courier New" charset="0"/>
              </a:rPr>
              <a:t> {</a:t>
            </a:r>
          </a:p>
          <a:p>
            <a:r>
              <a:rPr lang="en-US" sz="1800" dirty="0" smtClean="0">
                <a:latin typeface="Courier New" charset="0"/>
                <a:ea typeface="Courier New" charset="0"/>
                <a:cs typeface="Courier New" charset="0"/>
              </a:rPr>
              <a:t>	enumeration </a:t>
            </a:r>
            <a:r>
              <a:rPr lang="en-US" sz="1800" dirty="0" err="1" smtClean="0">
                <a:latin typeface="Courier New" charset="0"/>
                <a:ea typeface="Courier New" charset="0"/>
                <a:cs typeface="Courier New" charset="0"/>
              </a:rPr>
              <a:t>connection_type</a:t>
            </a:r>
            <a:r>
              <a:rPr lang="en-US" sz="1800" dirty="0" smtClean="0">
                <a:latin typeface="Courier New" charset="0"/>
                <a:ea typeface="Courier New" charset="0"/>
                <a:cs typeface="Courier New" charset="0"/>
              </a:rPr>
              <a:t>;</a:t>
            </a:r>
          </a:p>
          <a:p>
            <a:r>
              <a:rPr lang="en-US" sz="1800" dirty="0" smtClean="0">
                <a:latin typeface="Courier New" charset="0"/>
                <a:ea typeface="Courier New" charset="0"/>
                <a:cs typeface="Courier New" charset="0"/>
              </a:rPr>
              <a:t>	enumeration </a:t>
            </a:r>
            <a:r>
              <a:rPr lang="en-US" sz="1800" dirty="0" err="1" smtClean="0">
                <a:latin typeface="Courier New" charset="0"/>
                <a:ea typeface="Courier New" charset="0"/>
                <a:cs typeface="Courier New" charset="0"/>
              </a:rPr>
              <a:t>install_type</a:t>
            </a:r>
            <a:r>
              <a:rPr lang="en-US" sz="1800" dirty="0" smtClean="0">
                <a:latin typeface="Courier New" charset="0"/>
                <a:ea typeface="Courier New" charset="0"/>
                <a:cs typeface="Courier New" charset="0"/>
              </a:rPr>
              <a:t>;</a:t>
            </a:r>
          </a:p>
          <a:p>
            <a:r>
              <a:rPr lang="en-US" sz="1800" dirty="0" smtClean="0">
                <a:latin typeface="Courier New" charset="0"/>
                <a:ea typeface="Courier New" charset="0"/>
                <a:cs typeface="Courier New" charset="0"/>
              </a:rPr>
              <a:t>	// continued ...</a:t>
            </a:r>
          </a:p>
          <a:p>
            <a:r>
              <a:rPr lang="en-US" sz="1800" dirty="0" smtClean="0">
                <a:latin typeface="Courier New" charset="0"/>
                <a:ea typeface="Courier New" charset="0"/>
                <a:cs typeface="Courier New" charset="0"/>
              </a:rPr>
              <a:t>	}</a:t>
            </a:r>
          </a:p>
        </p:txBody>
      </p:sp>
      <p:sp>
        <p:nvSpPr>
          <p:cNvPr id="69635" name="Content Placeholder 4"/>
          <p:cNvSpPr>
            <a:spLocks noGrp="1"/>
          </p:cNvSpPr>
          <p:nvPr>
            <p:ph sz="half" idx="2"/>
          </p:nvPr>
        </p:nvSpPr>
        <p:spPr>
          <a:xfrm>
            <a:off x="457200" y="3428999"/>
            <a:ext cx="4800600" cy="2697163"/>
          </a:xfrm>
        </p:spPr>
        <p:txBody>
          <a:bodyPr/>
          <a:lstStyle/>
          <a:p>
            <a:r>
              <a:rPr lang="en-US" altLang="en-US" dirty="0" smtClean="0"/>
              <a:t>Connection types</a:t>
            </a:r>
          </a:p>
          <a:p>
            <a:pPr lvl="1"/>
            <a:r>
              <a:rPr lang="en-US" altLang="en-US" dirty="0" smtClean="0"/>
              <a:t>WYE_WYE</a:t>
            </a:r>
          </a:p>
          <a:p>
            <a:pPr lvl="1"/>
            <a:r>
              <a:rPr lang="en-US" altLang="en-US" dirty="0" smtClean="0"/>
              <a:t>DELTA_DELTA</a:t>
            </a:r>
          </a:p>
          <a:p>
            <a:pPr lvl="1"/>
            <a:r>
              <a:rPr lang="en-US" altLang="en-US" dirty="0" smtClean="0"/>
              <a:t>DELTA_GWYE</a:t>
            </a:r>
          </a:p>
          <a:p>
            <a:pPr lvl="1"/>
            <a:r>
              <a:rPr lang="en-US" altLang="en-US" dirty="0" smtClean="0"/>
              <a:t>SINGLE_PHASE</a:t>
            </a:r>
          </a:p>
          <a:p>
            <a:pPr lvl="1"/>
            <a:r>
              <a:rPr lang="en-US" altLang="en-US" dirty="0" smtClean="0"/>
              <a:t>SINGLE_PHASE_CENTER_TAPPED</a:t>
            </a:r>
          </a:p>
          <a:p>
            <a:endParaRPr lang="en-US" altLang="en-US" dirty="0"/>
          </a:p>
        </p:txBody>
      </p:sp>
      <p:sp>
        <p:nvSpPr>
          <p:cNvPr id="69636" name="Content Placeholder 6"/>
          <p:cNvSpPr>
            <a:spLocks noGrp="1"/>
          </p:cNvSpPr>
          <p:nvPr>
            <p:ph sz="quarter" idx="4"/>
          </p:nvPr>
        </p:nvSpPr>
        <p:spPr>
          <a:xfrm>
            <a:off x="4645025" y="3428999"/>
            <a:ext cx="4041775" cy="2697164"/>
          </a:xfrm>
        </p:spPr>
        <p:txBody>
          <a:bodyPr/>
          <a:lstStyle/>
          <a:p>
            <a:r>
              <a:rPr lang="en-US" altLang="en-US" dirty="0" smtClean="0"/>
              <a:t>Install types</a:t>
            </a:r>
          </a:p>
          <a:p>
            <a:pPr lvl="1"/>
            <a:r>
              <a:rPr lang="en-US" altLang="en-US" dirty="0" smtClean="0"/>
              <a:t>POLETOP</a:t>
            </a:r>
          </a:p>
          <a:p>
            <a:pPr lvl="1"/>
            <a:r>
              <a:rPr lang="en-US" altLang="en-US" dirty="0" smtClean="0"/>
              <a:t>PADMOUNT</a:t>
            </a:r>
          </a:p>
          <a:p>
            <a:pPr lvl="1"/>
            <a:r>
              <a:rPr lang="en-US" altLang="en-US" dirty="0" smtClean="0"/>
              <a:t>VAULT</a:t>
            </a:r>
          </a:p>
          <a:p>
            <a:endParaRPr lang="en-US" altLang="en-US" dirty="0"/>
          </a:p>
        </p:txBody>
      </p:sp>
    </p:spTree>
    <p:extLst>
      <p:ext uri="{BB962C8B-B14F-4D97-AF65-F5344CB8AC3E}">
        <p14:creationId xmlns:p14="http://schemas.microsoft.com/office/powerpoint/2010/main" val="14832981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dirty="0" smtClean="0"/>
              <a:t>Transformer configuration (cont.)</a:t>
            </a:r>
            <a:endParaRPr lang="en-US" altLang="en-US" dirty="0"/>
          </a:p>
        </p:txBody>
      </p:sp>
      <p:sp>
        <p:nvSpPr>
          <p:cNvPr id="70659" name="Rectangle 3"/>
          <p:cNvSpPr>
            <a:spLocks noGrp="1" noChangeArrowheads="1"/>
          </p:cNvSpPr>
          <p:nvPr>
            <p:ph type="body" idx="14"/>
          </p:nvPr>
        </p:nvSpPr>
        <p:spPr>
          <a:xfrm>
            <a:off x="457200" y="1243013"/>
            <a:ext cx="8108950" cy="5065712"/>
          </a:xfrm>
        </p:spPr>
        <p:txBody>
          <a:bodyPr>
            <a:normAutofit fontScale="70000" lnSpcReduction="20000"/>
          </a:bodyPr>
          <a:lstStyle/>
          <a:p>
            <a:r>
              <a:rPr lang="en-US" altLang="en-US" dirty="0" smtClean="0">
                <a:latin typeface="Courier New" charset="0"/>
                <a:ea typeface="Courier New" charset="0"/>
                <a:cs typeface="Courier New" charset="0"/>
              </a:rPr>
              <a:t>object </a:t>
            </a:r>
            <a:r>
              <a:rPr lang="en-US" altLang="en-US" dirty="0" err="1" smtClean="0">
                <a:latin typeface="Courier New" charset="0"/>
                <a:ea typeface="Courier New" charset="0"/>
                <a:cs typeface="Courier New" charset="0"/>
              </a:rPr>
              <a:t>transformer_configuration</a:t>
            </a:r>
            <a:r>
              <a:rPr lang="en-US" altLang="en-US" dirty="0" smtClean="0">
                <a:latin typeface="Courier New" charset="0"/>
                <a:ea typeface="Courier New" charset="0"/>
                <a:cs typeface="Courier New" charset="0"/>
              </a:rPr>
              <a:t> {</a:t>
            </a:r>
          </a:p>
          <a:p>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 continued</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primary_voltage</a:t>
            </a:r>
            <a:r>
              <a:rPr lang="en-US" altLang="en-US" dirty="0" smtClean="0">
                <a:latin typeface="Courier New" charset="0"/>
                <a:ea typeface="Courier New" charset="0"/>
                <a:cs typeface="Courier New" charset="0"/>
              </a:rPr>
              <a:t>[V];</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secondary_voltage</a:t>
            </a:r>
            <a:r>
              <a:rPr lang="en-US" altLang="en-US" dirty="0" smtClean="0">
                <a:latin typeface="Courier New" charset="0"/>
                <a:ea typeface="Courier New" charset="0"/>
                <a:cs typeface="Courier New" charset="0"/>
              </a:rPr>
              <a:t>[V];</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power_rating</a:t>
            </a:r>
            <a:r>
              <a:rPr lang="en-US" altLang="en-US" dirty="0" smtClean="0">
                <a:latin typeface="Courier New" charset="0"/>
                <a:ea typeface="Courier New" charset="0"/>
                <a:cs typeface="Courier New" charset="0"/>
              </a:rPr>
              <a:t>[kVA];</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power_rating_A</a:t>
            </a:r>
            <a:r>
              <a:rPr lang="en-US" altLang="en-US" dirty="0" smtClean="0">
                <a:latin typeface="Courier New" charset="0"/>
                <a:ea typeface="Courier New" charset="0"/>
                <a:cs typeface="Courier New" charset="0"/>
              </a:rPr>
              <a:t>[kVA];</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power_rating_B</a:t>
            </a:r>
            <a:r>
              <a:rPr lang="en-US" altLang="en-US" dirty="0" smtClean="0">
                <a:latin typeface="Courier New" charset="0"/>
                <a:ea typeface="Courier New" charset="0"/>
                <a:cs typeface="Courier New" charset="0"/>
              </a:rPr>
              <a:t>[kVA];</a:t>
            </a:r>
          </a:p>
          <a:p>
            <a:r>
              <a:rPr lang="en-US" altLang="en-US" dirty="0" smtClean="0">
                <a:latin typeface="Courier New" charset="0"/>
                <a:ea typeface="Courier New" charset="0"/>
                <a:cs typeface="Courier New" charset="0"/>
              </a:rPr>
              <a:t>	double </a:t>
            </a:r>
            <a:r>
              <a:rPr lang="en-US" altLang="en-US" dirty="0" err="1" smtClean="0">
                <a:latin typeface="Courier New" charset="0"/>
                <a:ea typeface="Courier New" charset="0"/>
                <a:cs typeface="Courier New" charset="0"/>
              </a:rPr>
              <a:t>power_rating_C</a:t>
            </a:r>
            <a:r>
              <a:rPr lang="en-US" altLang="en-US" dirty="0" smtClean="0">
                <a:latin typeface="Courier New" charset="0"/>
                <a:ea typeface="Courier New" charset="0"/>
                <a:cs typeface="Courier New" charset="0"/>
              </a:rPr>
              <a:t>[kVA];</a:t>
            </a:r>
          </a:p>
          <a:p>
            <a:r>
              <a:rPr lang="en-US" altLang="en-US" dirty="0" smtClean="0">
                <a:latin typeface="Courier New" charset="0"/>
                <a:ea typeface="Courier New" charset="0"/>
                <a:cs typeface="Courier New" charset="0"/>
              </a:rPr>
              <a:t>	double resistance[</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double reactance[</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complex impedance[</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complex impedance1[</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specifies individual</a:t>
            </a:r>
          </a:p>
          <a:p>
            <a:r>
              <a:rPr lang="en-US" altLang="en-US" dirty="0" smtClean="0">
                <a:latin typeface="Courier New" charset="0"/>
                <a:ea typeface="Courier New" charset="0"/>
                <a:cs typeface="Courier New" charset="0"/>
              </a:rPr>
              <a:t>	complex impedance2[</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a:t>
            </a:r>
            <a:r>
              <a:rPr lang="en-US" altLang="en-US" b="0" dirty="0">
                <a:latin typeface="Courier New" charset="0"/>
                <a:ea typeface="Courier New" charset="0"/>
                <a:cs typeface="Courier New" charset="0"/>
              </a:rPr>
              <a:t>center taps </a:t>
            </a:r>
            <a:r>
              <a:rPr lang="en-US" altLang="en-US" b="0" dirty="0" smtClean="0">
                <a:latin typeface="Courier New" charset="0"/>
                <a:ea typeface="Courier New" charset="0"/>
                <a:cs typeface="Courier New" charset="0"/>
              </a:rPr>
              <a:t>impedances</a:t>
            </a:r>
          </a:p>
          <a:p>
            <a:r>
              <a:rPr lang="en-US" altLang="en-US" dirty="0" smtClean="0">
                <a:latin typeface="Courier New" charset="0"/>
                <a:ea typeface="Courier New" charset="0"/>
                <a:cs typeface="Courier New" charset="0"/>
              </a:rPr>
              <a:t>	complex </a:t>
            </a:r>
            <a:r>
              <a:rPr lang="en-US" altLang="en-US" dirty="0" err="1" smtClean="0">
                <a:latin typeface="Courier New" charset="0"/>
                <a:ea typeface="Courier New" charset="0"/>
                <a:cs typeface="Courier New" charset="0"/>
              </a:rPr>
              <a:t>shunt_impedance</a:t>
            </a:r>
            <a:r>
              <a:rPr lang="en-US" altLang="en-US" dirty="0" smtClean="0">
                <a:latin typeface="Courier New" charset="0"/>
                <a:ea typeface="Courier New" charset="0"/>
                <a:cs typeface="Courier New" charset="0"/>
              </a:rPr>
              <a:t>[</a:t>
            </a:r>
            <a:r>
              <a:rPr lang="en-US" altLang="en-US" dirty="0" err="1" smtClean="0">
                <a:latin typeface="Courier New" charset="0"/>
                <a:ea typeface="Courier New" charset="0"/>
                <a:cs typeface="Courier New" charset="0"/>
              </a:rPr>
              <a:t>pu.Ohm</a:t>
            </a:r>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center tap and </a:t>
            </a:r>
          </a:p>
          <a:p>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wye-wye shunt loss</a:t>
            </a:r>
          </a:p>
          <a:p>
            <a:r>
              <a:rPr lang="en-US" altLang="en-US" dirty="0" smtClean="0">
                <a:latin typeface="Courier New" charset="0"/>
                <a:ea typeface="Courier New" charset="0"/>
                <a:cs typeface="Courier New" charset="0"/>
              </a:rPr>
              <a:t>}</a:t>
            </a:r>
            <a:endParaRPr lang="en-US" altLang="en-US" dirty="0">
              <a:latin typeface="Courier New" charset="0"/>
              <a:ea typeface="Courier New" charset="0"/>
              <a:cs typeface="Courier New" charset="0"/>
            </a:endParaRPr>
          </a:p>
        </p:txBody>
      </p:sp>
    </p:spTree>
    <p:extLst>
      <p:ext uri="{BB962C8B-B14F-4D97-AF65-F5344CB8AC3E}">
        <p14:creationId xmlns:p14="http://schemas.microsoft.com/office/powerpoint/2010/main" val="18019335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t>Regulators</a:t>
            </a:r>
            <a:endParaRPr lang="en-US" altLang="en-US" dirty="0"/>
          </a:p>
        </p:txBody>
      </p:sp>
      <p:sp>
        <p:nvSpPr>
          <p:cNvPr id="71683" name="Rectangle 3"/>
          <p:cNvSpPr>
            <a:spLocks noGrp="1" noChangeArrowheads="1"/>
          </p:cNvSpPr>
          <p:nvPr>
            <p:ph sz="quarter" idx="14"/>
          </p:nvPr>
        </p:nvSpPr>
        <p:spPr/>
        <p:txBody>
          <a:bodyPr>
            <a:normAutofit fontScale="92500" lnSpcReduction="20000"/>
          </a:bodyPr>
          <a:lstStyle/>
          <a:p>
            <a:r>
              <a:rPr lang="en-US" altLang="en-US" dirty="0" smtClean="0"/>
              <a:t>Regulator parameter definitions</a:t>
            </a:r>
          </a:p>
          <a:p>
            <a:pPr lvl="1"/>
            <a:r>
              <a:rPr lang="en-US" altLang="en-US" dirty="0" smtClean="0"/>
              <a:t>Specified by </a:t>
            </a:r>
            <a:r>
              <a:rPr lang="en-US" altLang="en-US" dirty="0" err="1" smtClean="0">
                <a:latin typeface="Courier New" charset="0"/>
                <a:ea typeface="Courier New" charset="0"/>
                <a:cs typeface="Courier New" charset="0"/>
              </a:rPr>
              <a:t>regulator_configuration</a:t>
            </a:r>
            <a:endParaRPr lang="en-US" altLang="en-US" dirty="0"/>
          </a:p>
          <a:p>
            <a:pPr lvl="1"/>
            <a:r>
              <a:rPr lang="en-US" altLang="en-US" dirty="0" err="1">
                <a:latin typeface="Courier New" charset="0"/>
                <a:ea typeface="Courier New" charset="0"/>
                <a:cs typeface="Courier New" charset="0"/>
              </a:rPr>
              <a:t>tap_A</a:t>
            </a:r>
            <a:r>
              <a:rPr lang="en-US" altLang="en-US" dirty="0"/>
              <a:t> </a:t>
            </a:r>
            <a:r>
              <a:rPr lang="en-US" altLang="en-US" dirty="0" smtClean="0"/>
              <a:t>etc. specify </a:t>
            </a:r>
            <a:r>
              <a:rPr lang="en-US" altLang="en-US" dirty="0"/>
              <a:t>initial tap positions or manual control</a:t>
            </a:r>
          </a:p>
          <a:p>
            <a:r>
              <a:rPr lang="en-US" altLang="en-US" dirty="0" err="1">
                <a:latin typeface="Courier New" charset="0"/>
                <a:ea typeface="Courier New" charset="0"/>
                <a:cs typeface="Courier New" charset="0"/>
              </a:rPr>
              <a:t>sense_node</a:t>
            </a:r>
            <a:r>
              <a:rPr lang="en-US" altLang="en-US" dirty="0"/>
              <a:t> </a:t>
            </a:r>
            <a:r>
              <a:rPr lang="en-US" altLang="en-US" dirty="0" smtClean="0"/>
              <a:t>used </a:t>
            </a:r>
            <a:r>
              <a:rPr lang="en-US" altLang="en-US" dirty="0"/>
              <a:t>only </a:t>
            </a:r>
            <a:r>
              <a:rPr lang="en-US" altLang="en-US" dirty="0" smtClean="0"/>
              <a:t>for specific </a:t>
            </a:r>
            <a:r>
              <a:rPr lang="en-US" altLang="en-US" dirty="0"/>
              <a:t>modes </a:t>
            </a:r>
          </a:p>
          <a:p>
            <a:pPr lvl="1"/>
            <a:r>
              <a:rPr lang="en-US" altLang="en-US" dirty="0" smtClean="0"/>
              <a:t>Specifies remote </a:t>
            </a:r>
            <a:r>
              <a:rPr lang="en-US" altLang="en-US" dirty="0"/>
              <a:t>locations to </a:t>
            </a:r>
            <a:r>
              <a:rPr lang="en-US" altLang="en-US" dirty="0" smtClean="0"/>
              <a:t>observe voltage</a:t>
            </a:r>
            <a:endParaRPr lang="en-US" altLang="en-US" dirty="0"/>
          </a:p>
          <a:p>
            <a:endParaRPr lang="en-US" altLang="en-US" dirty="0" smtClean="0"/>
          </a:p>
          <a:p>
            <a:r>
              <a:rPr lang="en-US" altLang="en-US" dirty="0" smtClean="0">
                <a:latin typeface="Courier New" charset="0"/>
                <a:ea typeface="Courier New" charset="0"/>
                <a:cs typeface="Courier New" charset="0"/>
              </a:rPr>
              <a:t>class regulator {</a:t>
            </a:r>
          </a:p>
          <a:p>
            <a:r>
              <a:rPr lang="en-US" altLang="en-US" dirty="0" smtClean="0">
                <a:latin typeface="Courier New" charset="0"/>
                <a:ea typeface="Courier New" charset="0"/>
                <a:cs typeface="Courier New" charset="0"/>
              </a:rPr>
              <a:t>	</a:t>
            </a:r>
            <a:r>
              <a:rPr lang="en-US" altLang="en-US" b="0" dirty="0" smtClean="0">
                <a:latin typeface="Courier New" charset="0"/>
                <a:ea typeface="Courier New" charset="0"/>
                <a:cs typeface="Courier New" charset="0"/>
              </a:rPr>
              <a:t>// inherited from link object</a:t>
            </a:r>
          </a:p>
          <a:p>
            <a:r>
              <a:rPr lang="en-US" altLang="en-US" dirty="0" smtClean="0">
                <a:latin typeface="Courier New" charset="0"/>
                <a:ea typeface="Courier New" charset="0"/>
                <a:cs typeface="Courier New" charset="0"/>
              </a:rPr>
              <a:t>	object configuration;</a:t>
            </a:r>
          </a:p>
          <a:p>
            <a:r>
              <a:rPr lang="en-US" altLang="en-US" dirty="0" smtClean="0">
                <a:latin typeface="Courier New" charset="0"/>
                <a:ea typeface="Courier New" charset="0"/>
                <a:cs typeface="Courier New" charset="0"/>
              </a:rPr>
              <a:t>	int16 </a:t>
            </a:r>
            <a:r>
              <a:rPr lang="en-US" altLang="en-US" dirty="0" err="1" smtClean="0">
                <a:latin typeface="Courier New" charset="0"/>
                <a:ea typeface="Courier New" charset="0"/>
                <a:cs typeface="Courier New" charset="0"/>
              </a:rPr>
              <a:t>tap_A</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int16 </a:t>
            </a:r>
            <a:r>
              <a:rPr lang="en-US" altLang="en-US" dirty="0" err="1" smtClean="0">
                <a:latin typeface="Courier New" charset="0"/>
                <a:ea typeface="Courier New" charset="0"/>
                <a:cs typeface="Courier New" charset="0"/>
              </a:rPr>
              <a:t>tap_B</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int16 </a:t>
            </a:r>
            <a:r>
              <a:rPr lang="en-US" altLang="en-US" dirty="0" err="1" smtClean="0">
                <a:latin typeface="Courier New" charset="0"/>
                <a:ea typeface="Courier New" charset="0"/>
                <a:cs typeface="Courier New" charset="0"/>
              </a:rPr>
              <a:t>tap_C</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	object </a:t>
            </a:r>
            <a:r>
              <a:rPr lang="en-US" altLang="en-US" dirty="0" err="1" smtClean="0">
                <a:latin typeface="Courier New" charset="0"/>
                <a:ea typeface="Courier New" charset="0"/>
                <a:cs typeface="Courier New" charset="0"/>
              </a:rPr>
              <a:t>sense_node</a:t>
            </a:r>
            <a:r>
              <a:rPr lang="en-US" altLang="en-US" dirty="0" smtClean="0">
                <a:latin typeface="Courier New" charset="0"/>
                <a:ea typeface="Courier New" charset="0"/>
                <a:cs typeface="Courier New" charset="0"/>
              </a:rPr>
              <a:t>;</a:t>
            </a:r>
          </a:p>
          <a:p>
            <a:r>
              <a:rPr lang="en-US" altLang="en-US" dirty="0" smtClean="0">
                <a:latin typeface="Courier New" charset="0"/>
                <a:ea typeface="Courier New" charset="0"/>
                <a:cs typeface="Courier New" charset="0"/>
              </a:rPr>
              <a:t>}</a:t>
            </a:r>
          </a:p>
          <a:p>
            <a:endParaRPr lang="en-US" altLang="en-US" dirty="0" smtClean="0"/>
          </a:p>
        </p:txBody>
      </p:sp>
    </p:spTree>
    <p:extLst>
      <p:ext uri="{BB962C8B-B14F-4D97-AF65-F5344CB8AC3E}">
        <p14:creationId xmlns:p14="http://schemas.microsoft.com/office/powerpoint/2010/main" val="12822134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mtClean="0"/>
              <a:t>Objects in powerflow Module</a:t>
            </a:r>
            <a:endParaRPr lang="en-US" altLang="en-US"/>
          </a:p>
        </p:txBody>
      </p:sp>
      <p:sp>
        <p:nvSpPr>
          <p:cNvPr id="72707" name="Rectangle 3"/>
          <p:cNvSpPr>
            <a:spLocks noGrp="1" noChangeArrowheads="1"/>
          </p:cNvSpPr>
          <p:nvPr>
            <p:ph sz="quarter" idx="14"/>
          </p:nvPr>
        </p:nvSpPr>
        <p:spPr/>
        <p:txBody>
          <a:bodyPr>
            <a:noAutofit/>
          </a:bodyPr>
          <a:lstStyle/>
          <a:p>
            <a:pPr>
              <a:lnSpc>
                <a:spcPct val="100000"/>
              </a:lnSpc>
            </a:pPr>
            <a:r>
              <a:rPr lang="en-US" altLang="en-US" sz="1050" dirty="0" smtClean="0">
                <a:latin typeface="Courier New" charset="0"/>
                <a:ea typeface="Courier New" charset="0"/>
                <a:cs typeface="Courier New" charset="0"/>
              </a:rPr>
              <a:t>class </a:t>
            </a:r>
            <a:r>
              <a:rPr lang="en-US" altLang="en-US" sz="1050" dirty="0" err="1" smtClean="0">
                <a:latin typeface="Courier New" charset="0"/>
                <a:ea typeface="Courier New" charset="0"/>
                <a:cs typeface="Courier New" charset="0"/>
              </a:rPr>
              <a:t>regulator_configuration</a:t>
            </a:r>
            <a:r>
              <a:rPr lang="en-US" altLang="en-US" sz="1050" dirty="0" smtClean="0">
                <a:latin typeface="Courier New" charset="0"/>
                <a:ea typeface="Courier New" charset="0"/>
                <a:cs typeface="Courier New" charset="0"/>
              </a:rPr>
              <a:t> {</a:t>
            </a:r>
          </a:p>
          <a:p>
            <a:pPr>
              <a:lnSpc>
                <a:spcPct val="100000"/>
              </a:lnSpc>
            </a:pPr>
            <a:r>
              <a:rPr lang="en-US" altLang="en-US" sz="1050" dirty="0" smtClean="0">
                <a:latin typeface="Courier New" charset="0"/>
                <a:ea typeface="Courier New" charset="0"/>
                <a:cs typeface="Courier New" charset="0"/>
              </a:rPr>
              <a:t>	enumeration </a:t>
            </a:r>
            <a:r>
              <a:rPr lang="en-US" altLang="en-US" sz="1050" dirty="0" err="1" smtClean="0">
                <a:latin typeface="Courier New" charset="0"/>
                <a:ea typeface="Courier New" charset="0"/>
                <a:cs typeface="Courier New" charset="0"/>
              </a:rPr>
              <a:t>connect_type</a:t>
            </a:r>
            <a:r>
              <a:rPr lang="en-US" altLang="en-US" sz="1050" dirty="0" smtClean="0">
                <a:latin typeface="Courier New" charset="0"/>
                <a:ea typeface="Courier New" charset="0"/>
                <a:cs typeface="Courier New" charset="0"/>
              </a:rPr>
              <a:t>; </a:t>
            </a:r>
            <a:r>
              <a:rPr lang="en-US" altLang="en-US" sz="1050" b="0" dirty="0" smtClean="0">
                <a:latin typeface="Courier New" charset="0"/>
                <a:ea typeface="Courier New" charset="0"/>
                <a:cs typeface="Courier New" charset="0"/>
              </a:rPr>
              <a:t>//WYE_WYE is the only operational type at this time</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band_center</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band_width</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time_delay</a:t>
            </a:r>
            <a:r>
              <a:rPr lang="en-US" altLang="en-US" sz="1050" dirty="0" smtClean="0">
                <a:latin typeface="Courier New" charset="0"/>
                <a:ea typeface="Courier New" charset="0"/>
                <a:cs typeface="Courier New" charset="0"/>
              </a:rPr>
              <a:t>[s];</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dwell_time</a:t>
            </a:r>
            <a:r>
              <a:rPr lang="en-US" altLang="en-US" sz="1050" dirty="0" smtClean="0">
                <a:latin typeface="Courier New" charset="0"/>
                <a:ea typeface="Courier New" charset="0"/>
                <a:cs typeface="Courier New" charset="0"/>
              </a:rPr>
              <a:t>[s];</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raise_taps</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lower_taps</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current_transducer_ratio</a:t>
            </a:r>
            <a:r>
              <a:rPr lang="en-US" altLang="en-US" sz="1050" dirty="0" smtClean="0">
                <a:latin typeface="Courier New" charset="0"/>
                <a:ea typeface="Courier New" charset="0"/>
                <a:cs typeface="Courier New" charset="0"/>
              </a:rPr>
              <a:t>[</a:t>
            </a:r>
            <a:r>
              <a:rPr lang="en-US" altLang="en-US" sz="1050" dirty="0" err="1" smtClean="0">
                <a:latin typeface="Courier New" charset="0"/>
                <a:ea typeface="Courier New" charset="0"/>
                <a:cs typeface="Courier New" charset="0"/>
              </a:rPr>
              <a:t>pu</a:t>
            </a:r>
            <a:r>
              <a:rPr lang="en-US" altLang="en-US" sz="1050" dirty="0" smtClean="0">
                <a:latin typeface="Courier New" charset="0"/>
                <a:ea typeface="Courier New" charset="0"/>
                <a:cs typeface="Courier New" charset="0"/>
              </a:rPr>
              <a:t>]; </a:t>
            </a:r>
            <a:r>
              <a:rPr lang="en-US" altLang="en-US" sz="1050" b="0" dirty="0" smtClean="0">
                <a:latin typeface="Courier New" charset="0"/>
                <a:ea typeface="Courier New" charset="0"/>
                <a:cs typeface="Courier New" charset="0"/>
              </a:rPr>
              <a:t>// used in line drop compensation</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power_transducer_ratio</a:t>
            </a:r>
            <a:r>
              <a:rPr lang="en-US" altLang="en-US" sz="1050" dirty="0" smtClean="0">
                <a:latin typeface="Courier New" charset="0"/>
                <a:ea typeface="Courier New" charset="0"/>
                <a:cs typeface="Courier New" charset="0"/>
              </a:rPr>
              <a:t>[</a:t>
            </a:r>
            <a:r>
              <a:rPr lang="en-US" altLang="en-US" sz="1050" dirty="0" err="1" smtClean="0">
                <a:latin typeface="Courier New" charset="0"/>
                <a:ea typeface="Courier New" charset="0"/>
                <a:cs typeface="Courier New" charset="0"/>
              </a:rPr>
              <a:t>pu</a:t>
            </a:r>
            <a:r>
              <a:rPr lang="en-US" altLang="en-US" sz="1050" dirty="0" smtClean="0">
                <a:latin typeface="Courier New" charset="0"/>
                <a:ea typeface="Courier New" charset="0"/>
                <a:cs typeface="Courier New" charset="0"/>
              </a:rPr>
              <a:t>];  </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compensator_r_setting_A</a:t>
            </a:r>
            <a:r>
              <a:rPr lang="en-US" altLang="en-US" sz="1050" dirty="0" smtClean="0">
                <a:latin typeface="Courier New" charset="0"/>
                <a:ea typeface="Courier New" charset="0"/>
                <a:cs typeface="Courier New" charset="0"/>
              </a:rPr>
              <a:t>[V];  </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compensator_r_setting_B</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compensator_r_setting_C</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compensator_x_setting_A</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compensator_x_setting_B</a:t>
            </a:r>
            <a:r>
              <a:rPr lang="en-US" altLang="en-US" sz="1050" dirty="0" smtClean="0">
                <a:latin typeface="Courier New" charset="0"/>
                <a:ea typeface="Courier New" charset="0"/>
                <a:cs typeface="Courier New" charset="0"/>
              </a:rPr>
              <a:t>[V];</a:t>
            </a:r>
          </a:p>
          <a:p>
            <a:pPr>
              <a:lnSpc>
                <a:spcPct val="100000"/>
              </a:lnSpc>
            </a:pPr>
            <a:r>
              <a:rPr lang="en-US" altLang="en-US" sz="1050" dirty="0" smtClean="0">
                <a:latin typeface="Courier New" charset="0"/>
                <a:ea typeface="Courier New" charset="0"/>
                <a:cs typeface="Courier New" charset="0"/>
              </a:rPr>
              <a:t>	double </a:t>
            </a:r>
            <a:r>
              <a:rPr lang="en-US" altLang="en-US" sz="1050" dirty="0" err="1" smtClean="0">
                <a:latin typeface="Courier New" charset="0"/>
                <a:ea typeface="Courier New" charset="0"/>
                <a:cs typeface="Courier New" charset="0"/>
              </a:rPr>
              <a:t>compensator_x_setting_C</a:t>
            </a:r>
            <a:r>
              <a:rPr lang="en-US" altLang="en-US" sz="1050" dirty="0" smtClean="0">
                <a:latin typeface="Courier New" charset="0"/>
                <a:ea typeface="Courier New" charset="0"/>
                <a:cs typeface="Courier New" charset="0"/>
              </a:rPr>
              <a:t>[V]; </a:t>
            </a:r>
            <a:r>
              <a:rPr lang="en-US" altLang="en-US" sz="1050" b="0" dirty="0" smtClean="0">
                <a:latin typeface="Courier New" charset="0"/>
                <a:ea typeface="Courier New" charset="0"/>
                <a:cs typeface="Courier New" charset="0"/>
              </a:rPr>
              <a:t>// used in line drop compensation mode</a:t>
            </a:r>
          </a:p>
          <a:p>
            <a:pPr>
              <a:lnSpc>
                <a:spcPct val="100000"/>
              </a:lnSpc>
            </a:pPr>
            <a:r>
              <a:rPr lang="en-US" altLang="en-US" sz="1050" dirty="0" smtClean="0">
                <a:latin typeface="Courier New" charset="0"/>
                <a:ea typeface="Courier New" charset="0"/>
                <a:cs typeface="Courier New" charset="0"/>
              </a:rPr>
              <a:t>	string </a:t>
            </a:r>
            <a:r>
              <a:rPr lang="en-US" altLang="en-US" sz="1050" dirty="0" err="1" smtClean="0">
                <a:latin typeface="Courier New" charset="0"/>
                <a:ea typeface="Courier New" charset="0"/>
                <a:cs typeface="Courier New" charset="0"/>
              </a:rPr>
              <a:t>CT_phase</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string </a:t>
            </a:r>
            <a:r>
              <a:rPr lang="en-US" altLang="en-US" sz="1050" dirty="0" err="1" smtClean="0">
                <a:latin typeface="Courier New" charset="0"/>
                <a:ea typeface="Courier New" charset="0"/>
                <a:cs typeface="Courier New" charset="0"/>
              </a:rPr>
              <a:t>PT_phase</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double regulation;</a:t>
            </a:r>
          </a:p>
          <a:p>
            <a:pPr>
              <a:lnSpc>
                <a:spcPct val="100000"/>
              </a:lnSpc>
            </a:pPr>
            <a:r>
              <a:rPr lang="en-US" altLang="en-US" sz="1050" dirty="0" smtClean="0">
                <a:latin typeface="Courier New" charset="0"/>
                <a:ea typeface="Courier New" charset="0"/>
                <a:cs typeface="Courier New" charset="0"/>
              </a:rPr>
              <a:t>	enumeration control; </a:t>
            </a:r>
            <a:r>
              <a:rPr lang="en-US" altLang="en-US" sz="1050" b="0" dirty="0" smtClean="0">
                <a:latin typeface="Courier New" charset="0"/>
                <a:ea typeface="Courier New" charset="0"/>
                <a:cs typeface="Courier New" charset="0"/>
              </a:rPr>
              <a:t>// MANUAL, OUTPUT_VOLTAGE, LINE_DROP_COMP, or REMOTE_NODE</a:t>
            </a:r>
          </a:p>
          <a:p>
            <a:pPr>
              <a:lnSpc>
                <a:spcPct val="100000"/>
              </a:lnSpc>
            </a:pPr>
            <a:r>
              <a:rPr lang="en-US" altLang="en-US" sz="1050" dirty="0" smtClean="0">
                <a:latin typeface="Courier New" charset="0"/>
                <a:ea typeface="Courier New" charset="0"/>
                <a:cs typeface="Courier New" charset="0"/>
              </a:rPr>
              <a:t>	enumeration type; </a:t>
            </a:r>
            <a:r>
              <a:rPr lang="en-US" altLang="en-US" sz="1050" b="0" dirty="0" smtClean="0">
                <a:latin typeface="Courier New" charset="0"/>
                <a:ea typeface="Courier New" charset="0"/>
                <a:cs typeface="Courier New" charset="0"/>
              </a:rPr>
              <a:t>// A or B</a:t>
            </a:r>
          </a:p>
          <a:p>
            <a:pPr>
              <a:lnSpc>
                <a:spcPct val="100000"/>
              </a:lnSpc>
            </a:pPr>
            <a:r>
              <a:rPr lang="en-US" altLang="en-US" sz="1050" dirty="0" smtClean="0">
                <a:latin typeface="Courier New" charset="0"/>
                <a:ea typeface="Courier New" charset="0"/>
                <a:cs typeface="Courier New" charset="0"/>
              </a:rPr>
              <a:t>	enumeration </a:t>
            </a:r>
            <a:r>
              <a:rPr lang="en-US" altLang="en-US" sz="1050" dirty="0" err="1" smtClean="0">
                <a:latin typeface="Courier New" charset="0"/>
                <a:ea typeface="Courier New" charset="0"/>
                <a:cs typeface="Courier New" charset="0"/>
              </a:rPr>
              <a:t>control_level</a:t>
            </a:r>
            <a:r>
              <a:rPr lang="en-US" altLang="en-US" sz="1050" dirty="0" smtClean="0">
                <a:latin typeface="Courier New" charset="0"/>
                <a:ea typeface="Courier New" charset="0"/>
                <a:cs typeface="Courier New" charset="0"/>
              </a:rPr>
              <a:t>; </a:t>
            </a:r>
            <a:r>
              <a:rPr lang="en-US" altLang="en-US" sz="1050" b="0" dirty="0" smtClean="0">
                <a:latin typeface="Courier New" charset="0"/>
                <a:ea typeface="Courier New" charset="0"/>
                <a:cs typeface="Courier New" charset="0"/>
              </a:rPr>
              <a:t>// INDIVIDUAL or BANK</a:t>
            </a:r>
          </a:p>
          <a:p>
            <a:pPr>
              <a:lnSpc>
                <a:spcPct val="100000"/>
              </a:lnSpc>
            </a:pP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int</a:t>
            </a: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tap_pos_A</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int</a:t>
            </a: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tap_pos_B</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int</a:t>
            </a:r>
            <a:r>
              <a:rPr lang="en-US" altLang="en-US" sz="1050" dirty="0" smtClean="0">
                <a:latin typeface="Courier New" charset="0"/>
                <a:ea typeface="Courier New" charset="0"/>
                <a:cs typeface="Courier New" charset="0"/>
              </a:rPr>
              <a:t> </a:t>
            </a:r>
            <a:r>
              <a:rPr lang="en-US" altLang="en-US" sz="1050" dirty="0" err="1" smtClean="0">
                <a:latin typeface="Courier New" charset="0"/>
                <a:ea typeface="Courier New" charset="0"/>
                <a:cs typeface="Courier New" charset="0"/>
              </a:rPr>
              <a:t>tap_pos_C</a:t>
            </a:r>
            <a:r>
              <a:rPr lang="en-US" altLang="en-US" sz="1050" dirty="0" smtClean="0">
                <a:latin typeface="Courier New" charset="0"/>
                <a:ea typeface="Courier New" charset="0"/>
                <a:cs typeface="Courier New" charset="0"/>
              </a:rPr>
              <a:t>;</a:t>
            </a:r>
          </a:p>
          <a:p>
            <a:pPr>
              <a:lnSpc>
                <a:spcPct val="100000"/>
              </a:lnSpc>
            </a:pPr>
            <a:r>
              <a:rPr lang="en-US" altLang="en-US" sz="1050" dirty="0" smtClean="0">
                <a:latin typeface="Courier New" charset="0"/>
                <a:ea typeface="Courier New" charset="0"/>
                <a:cs typeface="Courier New" charset="0"/>
              </a:rPr>
              <a:t>}</a:t>
            </a:r>
            <a:endParaRPr lang="en-US" altLang="en-US" sz="1050" dirty="0">
              <a:latin typeface="Courier New" charset="0"/>
              <a:ea typeface="Courier New" charset="0"/>
              <a:cs typeface="Courier New" charset="0"/>
            </a:endParaRPr>
          </a:p>
        </p:txBody>
      </p:sp>
    </p:spTree>
    <p:extLst>
      <p:ext uri="{BB962C8B-B14F-4D97-AF65-F5344CB8AC3E}">
        <p14:creationId xmlns:p14="http://schemas.microsoft.com/office/powerpoint/2010/main" val="1625186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t>Node-to-Node Connection</a:t>
            </a:r>
            <a:endParaRPr lang="en-US" altLang="en-US"/>
          </a:p>
        </p:txBody>
      </p:sp>
      <p:sp>
        <p:nvSpPr>
          <p:cNvPr id="73731" name="Rectangle 3"/>
          <p:cNvSpPr>
            <a:spLocks noGrp="1" noChangeArrowheads="1"/>
          </p:cNvSpPr>
          <p:nvPr>
            <p:ph type="body" idx="14"/>
          </p:nvPr>
        </p:nvSpPr>
        <p:spPr>
          <a:xfrm>
            <a:off x="457200" y="1243013"/>
            <a:ext cx="8108950" cy="5065712"/>
          </a:xfrm>
        </p:spPr>
        <p:txBody>
          <a:bodyPr>
            <a:normAutofit fontScale="92500" lnSpcReduction="20000"/>
          </a:bodyPr>
          <a:lstStyle/>
          <a:p>
            <a:r>
              <a:rPr lang="en-US" altLang="en-US" dirty="0" smtClean="0"/>
              <a:t>Connected via a link object</a:t>
            </a:r>
          </a:p>
          <a:p>
            <a:pPr marL="233362" lvl="1" indent="0">
              <a:buNone/>
            </a:pPr>
            <a:r>
              <a:rPr lang="en-US" altLang="en-US" b="1" dirty="0" smtClean="0">
                <a:latin typeface="Courier New" charset="0"/>
                <a:ea typeface="Courier New" charset="0"/>
                <a:cs typeface="Courier New" charset="0"/>
              </a:rPr>
              <a:t>object </a:t>
            </a:r>
            <a:r>
              <a:rPr lang="en-US" altLang="en-US" b="1" dirty="0" err="1" smtClean="0">
                <a:latin typeface="Courier New" charset="0"/>
                <a:ea typeface="Courier New" charset="0"/>
                <a:cs typeface="Courier New" charset="0"/>
              </a:rPr>
              <a:t>overhead_line</a:t>
            </a:r>
            <a:r>
              <a:rPr lang="en-US" altLang="en-US" b="1" dirty="0" smtClean="0">
                <a:latin typeface="Courier New" charset="0"/>
                <a:ea typeface="Courier New" charset="0"/>
                <a:cs typeface="Courier New" charset="0"/>
              </a:rPr>
              <a:t> {</a:t>
            </a:r>
          </a:p>
          <a:p>
            <a:pPr marL="233362" lvl="1" indent="0">
              <a:buNone/>
            </a:pPr>
            <a:r>
              <a:rPr lang="en-US" altLang="en-US" b="1" dirty="0" smtClean="0">
                <a:latin typeface="Courier New" charset="0"/>
                <a:ea typeface="Courier New" charset="0"/>
                <a:cs typeface="Courier New" charset="0"/>
              </a:rPr>
              <a:t>	name ovl_12;</a:t>
            </a:r>
          </a:p>
          <a:p>
            <a:pPr marL="233362" lvl="1" indent="0">
              <a:buNone/>
            </a:pPr>
            <a:r>
              <a:rPr lang="en-US" altLang="en-US" b="1" dirty="0" smtClean="0">
                <a:latin typeface="Courier New" charset="0"/>
                <a:ea typeface="Courier New" charset="0"/>
                <a:cs typeface="Courier New" charset="0"/>
              </a:rPr>
              <a:t>	phases "ABCD";</a:t>
            </a:r>
          </a:p>
          <a:p>
            <a:pPr marL="233362" lvl="1" indent="0">
              <a:buNone/>
            </a:pPr>
            <a:r>
              <a:rPr lang="en-US" altLang="en-US" b="1" dirty="0" smtClean="0">
                <a:latin typeface="Courier New" charset="0"/>
                <a:ea typeface="Courier New" charset="0"/>
                <a:cs typeface="Courier New" charset="0"/>
              </a:rPr>
              <a:t>	from node_1; </a:t>
            </a:r>
            <a:r>
              <a:rPr lang="en-US" altLang="en-US" dirty="0" smtClean="0">
                <a:latin typeface="Courier New" charset="0"/>
                <a:ea typeface="Courier New" charset="0"/>
                <a:cs typeface="Courier New" charset="0"/>
              </a:rPr>
              <a:t>// </a:t>
            </a:r>
            <a:r>
              <a:rPr lang="en-US" altLang="en-US" i="1" dirty="0" smtClean="0">
                <a:latin typeface="Courier New" charset="0"/>
                <a:ea typeface="Courier New" charset="0"/>
                <a:cs typeface="Courier New" charset="0"/>
              </a:rPr>
              <a:t>name</a:t>
            </a:r>
            <a:r>
              <a:rPr lang="en-US" altLang="en-US" dirty="0" smtClean="0">
                <a:latin typeface="Courier New" charset="0"/>
                <a:ea typeface="Courier New" charset="0"/>
                <a:cs typeface="Courier New" charset="0"/>
              </a:rPr>
              <a:t> or </a:t>
            </a:r>
            <a:r>
              <a:rPr lang="en-US" altLang="en-US" i="1" dirty="0" err="1" smtClean="0">
                <a:latin typeface="Courier New" charset="0"/>
                <a:ea typeface="Courier New" charset="0"/>
                <a:cs typeface="Courier New" charset="0"/>
              </a:rPr>
              <a:t>class:id</a:t>
            </a:r>
            <a:endParaRPr lang="en-US" altLang="en-US" i="1" dirty="0" smtClean="0">
              <a:latin typeface="Courier New" charset="0"/>
              <a:ea typeface="Courier New" charset="0"/>
              <a:cs typeface="Courier New" charset="0"/>
            </a:endParaRPr>
          </a:p>
          <a:p>
            <a:pPr marL="233362" lvl="1" indent="0">
              <a:buNone/>
            </a:pPr>
            <a:r>
              <a:rPr lang="en-US" altLang="en-US" b="1" dirty="0" smtClean="0">
                <a:latin typeface="Courier New" charset="0"/>
                <a:ea typeface="Courier New" charset="0"/>
                <a:cs typeface="Courier New" charset="0"/>
              </a:rPr>
              <a:t>	to node_2</a:t>
            </a:r>
            <a:r>
              <a:rPr lang="en-US" altLang="en-US" b="1" dirty="0">
                <a:latin typeface="Courier New" charset="0"/>
                <a:ea typeface="Courier New" charset="0"/>
                <a:cs typeface="Courier New" charset="0"/>
              </a:rPr>
              <a:t>; </a:t>
            </a:r>
            <a:r>
              <a:rPr lang="en-US" altLang="en-US" dirty="0">
                <a:latin typeface="Courier New" charset="0"/>
                <a:ea typeface="Courier New" charset="0"/>
                <a:cs typeface="Courier New" charset="0"/>
              </a:rPr>
              <a:t>// </a:t>
            </a:r>
            <a:r>
              <a:rPr lang="en-US" altLang="en-US" i="1" dirty="0">
                <a:latin typeface="Courier New" charset="0"/>
                <a:ea typeface="Courier New" charset="0"/>
                <a:cs typeface="Courier New" charset="0"/>
              </a:rPr>
              <a:t>name</a:t>
            </a:r>
            <a:r>
              <a:rPr lang="en-US" altLang="en-US" dirty="0">
                <a:latin typeface="Courier New" charset="0"/>
                <a:ea typeface="Courier New" charset="0"/>
                <a:cs typeface="Courier New" charset="0"/>
              </a:rPr>
              <a:t> or </a:t>
            </a:r>
            <a:r>
              <a:rPr lang="en-US" altLang="en-US" i="1" dirty="0" err="1" smtClean="0">
                <a:latin typeface="Courier New" charset="0"/>
                <a:ea typeface="Courier New" charset="0"/>
                <a:cs typeface="Courier New" charset="0"/>
              </a:rPr>
              <a:t>class:id</a:t>
            </a:r>
            <a:endParaRPr lang="en-US" altLang="en-US" dirty="0" smtClean="0">
              <a:latin typeface="Courier New" charset="0"/>
              <a:ea typeface="Courier New" charset="0"/>
              <a:cs typeface="Courier New" charset="0"/>
            </a:endParaRPr>
          </a:p>
          <a:p>
            <a:pPr marL="233362" lvl="1" indent="0">
              <a:buNone/>
            </a:pPr>
            <a:r>
              <a:rPr lang="en-US" altLang="en-US" b="1" dirty="0" smtClean="0">
                <a:latin typeface="Courier New" charset="0"/>
                <a:ea typeface="Courier New" charset="0"/>
                <a:cs typeface="Courier New" charset="0"/>
              </a:rPr>
              <a:t>	length 2000;</a:t>
            </a:r>
          </a:p>
          <a:p>
            <a:pPr marL="233362" lvl="1" indent="0">
              <a:buNone/>
            </a:pPr>
            <a:r>
              <a:rPr lang="en-US" altLang="en-US" b="1" dirty="0" smtClean="0">
                <a:latin typeface="Courier New" charset="0"/>
                <a:ea typeface="Courier New" charset="0"/>
                <a:cs typeface="Courier New" charset="0"/>
              </a:rPr>
              <a:t>	configuration lineconfig_300;</a:t>
            </a:r>
          </a:p>
          <a:p>
            <a:pPr marL="233362" lvl="1" indent="0">
              <a:buNone/>
            </a:pPr>
            <a:r>
              <a:rPr lang="en-US" altLang="en-US" b="1" dirty="0" smtClean="0">
                <a:latin typeface="Courier New" charset="0"/>
                <a:ea typeface="Courier New" charset="0"/>
                <a:cs typeface="Courier New" charset="0"/>
              </a:rPr>
              <a:t>}</a:t>
            </a:r>
          </a:p>
          <a:p>
            <a:r>
              <a:rPr lang="en-US" altLang="en-US" dirty="0" smtClean="0"/>
              <a:t>Connected via parent/child relationship (length = 0)</a:t>
            </a:r>
          </a:p>
          <a:p>
            <a:pPr marL="233362" lvl="1" indent="0">
              <a:buNone/>
            </a:pPr>
            <a:r>
              <a:rPr lang="en-US" altLang="en-US" b="1" dirty="0" smtClean="0">
                <a:latin typeface="Courier New" charset="0"/>
                <a:ea typeface="Courier New" charset="0"/>
                <a:cs typeface="Courier New" charset="0"/>
              </a:rPr>
              <a:t>object node {</a:t>
            </a:r>
          </a:p>
          <a:p>
            <a:pPr marL="233362" lvl="1" indent="0">
              <a:buNone/>
            </a:pPr>
            <a:r>
              <a:rPr lang="en-US" altLang="en-US" b="1" dirty="0" smtClean="0">
                <a:latin typeface="Courier New" charset="0"/>
                <a:ea typeface="Courier New" charset="0"/>
                <a:cs typeface="Courier New" charset="0"/>
              </a:rPr>
              <a:t>	name node_2;</a:t>
            </a:r>
          </a:p>
          <a:p>
            <a:pPr marL="233362" lvl="1" indent="0">
              <a:buNone/>
            </a:pPr>
            <a:r>
              <a:rPr lang="en-US" altLang="en-US" b="1" dirty="0" smtClean="0">
                <a:latin typeface="Courier New" charset="0"/>
                <a:ea typeface="Courier New" charset="0"/>
                <a:cs typeface="Courier New" charset="0"/>
              </a:rPr>
              <a:t>	phases "ABCD";</a:t>
            </a:r>
          </a:p>
          <a:p>
            <a:pPr marL="233362" lvl="1" indent="0">
              <a:buNone/>
            </a:pPr>
            <a:r>
              <a:rPr lang="en-US" altLang="en-US" b="1" dirty="0" smtClean="0">
                <a:latin typeface="Courier New" charset="0"/>
                <a:ea typeface="Courier New" charset="0"/>
                <a:cs typeface="Courier New" charset="0"/>
              </a:rPr>
              <a:t>	parent node_1;</a:t>
            </a:r>
          </a:p>
          <a:p>
            <a:pPr marL="233362" lvl="1" indent="0">
              <a:buNone/>
            </a:pPr>
            <a:r>
              <a:rPr lang="en-US" altLang="en-US" b="1" dirty="0" smtClean="0">
                <a:latin typeface="Courier New" charset="0"/>
                <a:ea typeface="Courier New" charset="0"/>
                <a:cs typeface="Courier New" charset="0"/>
              </a:rPr>
              <a:t>}</a:t>
            </a:r>
            <a:endParaRPr lang="en-US" alt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997562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mtClean="0"/>
              <a:t>Feeder Example</a:t>
            </a:r>
            <a:endParaRPr lang="en-US" altLang="en-US"/>
          </a:p>
        </p:txBody>
      </p:sp>
      <p:sp>
        <p:nvSpPr>
          <p:cNvPr id="5" name="Content Placeholder 4"/>
          <p:cNvSpPr>
            <a:spLocks noGrp="1"/>
          </p:cNvSpPr>
          <p:nvPr>
            <p:ph sz="quarter" idx="14"/>
          </p:nvPr>
        </p:nvSpPr>
        <p:spPr/>
        <p:txBody>
          <a:bodyPr/>
          <a:lstStyle/>
          <a:p>
            <a:r>
              <a:rPr lang="en-US" dirty="0" smtClean="0"/>
              <a:t>IEEE 4 Node Feeder</a:t>
            </a:r>
          </a:p>
          <a:p>
            <a:pPr lvl="1"/>
            <a:r>
              <a:rPr lang="en-US" dirty="0" smtClean="0"/>
              <a:t>Presented as a system of nodes and links</a:t>
            </a:r>
          </a:p>
          <a:p>
            <a:endParaRPr lang="en-US" dirty="0" smtClean="0"/>
          </a:p>
          <a:p>
            <a:r>
              <a:rPr lang="en-US" dirty="0" smtClean="0"/>
              <a:t>Use FBS and NR method to solve</a:t>
            </a:r>
          </a:p>
          <a:p>
            <a:pPr lvl="1"/>
            <a:r>
              <a:rPr lang="en-US" dirty="0" smtClean="0"/>
              <a:t>Compare the solutions</a:t>
            </a:r>
          </a:p>
          <a:p>
            <a:endParaRPr lang="en-US" dirty="0"/>
          </a:p>
        </p:txBody>
      </p:sp>
      <p:pic>
        <p:nvPicPr>
          <p:cNvPr id="747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962400"/>
            <a:ext cx="69342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882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smtClean="0"/>
              <a:t>Powerflow Output</a:t>
            </a:r>
            <a:endParaRPr lang="en-US" altLang="en-US"/>
          </a:p>
        </p:txBody>
      </p:sp>
      <p:sp>
        <p:nvSpPr>
          <p:cNvPr id="75779" name="Rectangle 3"/>
          <p:cNvSpPr>
            <a:spLocks noGrp="1" noChangeArrowheads="1"/>
          </p:cNvSpPr>
          <p:nvPr>
            <p:ph type="body" idx="14"/>
          </p:nvPr>
        </p:nvSpPr>
        <p:spPr/>
        <p:txBody>
          <a:bodyPr/>
          <a:lstStyle/>
          <a:p>
            <a:r>
              <a:rPr lang="en-US" altLang="en-US" dirty="0" smtClean="0"/>
              <a:t>3-ph voltage at each node, including  inherited objects</a:t>
            </a:r>
          </a:p>
          <a:p>
            <a:pPr lvl="1"/>
            <a:r>
              <a:rPr lang="en-US" altLang="en-US" dirty="0" smtClean="0"/>
              <a:t>Power/current in/out</a:t>
            </a:r>
          </a:p>
          <a:p>
            <a:pPr lvl="2"/>
            <a:r>
              <a:rPr lang="en-US" altLang="en-US" dirty="0" smtClean="0"/>
              <a:t>Each phase</a:t>
            </a:r>
          </a:p>
          <a:p>
            <a:pPr lvl="2"/>
            <a:r>
              <a:rPr lang="en-US" altLang="en-US" dirty="0" smtClean="0"/>
              <a:t>Each link, </a:t>
            </a:r>
            <a:endParaRPr lang="en-US" altLang="en-US" dirty="0"/>
          </a:p>
          <a:p>
            <a:pPr lvl="2"/>
            <a:r>
              <a:rPr lang="en-US" altLang="en-US" dirty="0" smtClean="0"/>
              <a:t>Includes inherited objects</a:t>
            </a:r>
          </a:p>
          <a:p>
            <a:pPr lvl="1"/>
            <a:r>
              <a:rPr lang="en-US" altLang="en-US" dirty="0" smtClean="0"/>
              <a:t>Additional information available for specific objects, </a:t>
            </a:r>
          </a:p>
          <a:p>
            <a:pPr lvl="2"/>
            <a:r>
              <a:rPr lang="en-US" altLang="en-US" dirty="0" smtClean="0"/>
              <a:t>Tap positions </a:t>
            </a:r>
          </a:p>
          <a:p>
            <a:pPr lvl="2"/>
            <a:r>
              <a:rPr lang="en-US" altLang="en-US" dirty="0"/>
              <a:t>S</a:t>
            </a:r>
            <a:r>
              <a:rPr lang="en-US" altLang="en-US" dirty="0" smtClean="0"/>
              <a:t>witch states</a:t>
            </a:r>
          </a:p>
          <a:p>
            <a:pPr lvl="1"/>
            <a:r>
              <a:rPr lang="en-US" altLang="en-US" dirty="0" smtClean="0"/>
              <a:t>Log of events </a:t>
            </a:r>
          </a:p>
          <a:p>
            <a:pPr lvl="2"/>
            <a:r>
              <a:rPr lang="en-US" altLang="en-US" dirty="0" smtClean="0"/>
              <a:t>Output to KML if specified</a:t>
            </a:r>
          </a:p>
          <a:p>
            <a:endParaRPr lang="en-US" altLang="en-US" dirty="0"/>
          </a:p>
        </p:txBody>
      </p:sp>
    </p:spTree>
    <p:extLst>
      <p:ext uri="{BB962C8B-B14F-4D97-AF65-F5344CB8AC3E}">
        <p14:creationId xmlns:p14="http://schemas.microsoft.com/office/powerpoint/2010/main" val="6865866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t>Sample Static Powerflow Output</a:t>
            </a:r>
            <a:endParaRPr lang="en-US" altLang="en-US"/>
          </a:p>
        </p:txBody>
      </p:sp>
      <p:sp>
        <p:nvSpPr>
          <p:cNvPr id="76803" name="Rectangle 3"/>
          <p:cNvSpPr>
            <a:spLocks noGrp="1" noChangeArrowheads="1"/>
          </p:cNvSpPr>
          <p:nvPr>
            <p:ph type="body" idx="14"/>
          </p:nvPr>
        </p:nvSpPr>
        <p:spPr>
          <a:xfrm>
            <a:off x="457200" y="1243013"/>
            <a:ext cx="8108950" cy="5065712"/>
          </a:xfrm>
        </p:spPr>
        <p:txBody>
          <a:bodyPr/>
          <a:lstStyle/>
          <a:p>
            <a:r>
              <a:rPr lang="en-US" altLang="en-US" dirty="0" smtClean="0"/>
              <a:t>Load object: (node)</a:t>
            </a:r>
          </a:p>
          <a:p>
            <a:endParaRPr lang="en-US" altLang="en-US" dirty="0" smtClean="0"/>
          </a:p>
          <a:p>
            <a:endParaRPr lang="en-US" altLang="en-US" dirty="0" smtClean="0"/>
          </a:p>
          <a:p>
            <a:endParaRPr lang="en-US" altLang="en-US" dirty="0" smtClean="0"/>
          </a:p>
          <a:p>
            <a:endParaRPr lang="en-US" altLang="en-US" dirty="0"/>
          </a:p>
          <a:p>
            <a:r>
              <a:rPr lang="en-US" altLang="en-US" dirty="0" smtClean="0"/>
              <a:t>Transformer object: (link)</a:t>
            </a:r>
          </a:p>
          <a:p>
            <a:endParaRPr lang="en-US" altLang="en-US" dirty="0"/>
          </a:p>
        </p:txBody>
      </p:sp>
      <p:graphicFrame>
        <p:nvGraphicFramePr>
          <p:cNvPr id="7" name="Table 6"/>
          <p:cNvGraphicFramePr>
            <a:graphicFrameLocks noGrp="1"/>
          </p:cNvGraphicFramePr>
          <p:nvPr/>
        </p:nvGraphicFramePr>
        <p:xfrm>
          <a:off x="38100" y="2362200"/>
          <a:ext cx="9067801" cy="741363"/>
        </p:xfrm>
        <a:graphic>
          <a:graphicData uri="http://schemas.openxmlformats.org/drawingml/2006/table">
            <a:tbl>
              <a:tblPr firstRow="1" bandRow="1">
                <a:tableStyleId>{5C22544A-7EE6-4342-B048-85BDC9FD1C3A}</a:tableStyleId>
              </a:tblPr>
              <a:tblGrid>
                <a:gridCol w="1085035"/>
                <a:gridCol w="1317544"/>
                <a:gridCol w="1304514"/>
                <a:gridCol w="1316245"/>
                <a:gridCol w="1371600"/>
                <a:gridCol w="1277817"/>
                <a:gridCol w="1395046"/>
              </a:tblGrid>
              <a:tr h="328246">
                <a:tc>
                  <a:txBody>
                    <a:bodyPr/>
                    <a:lstStyle/>
                    <a:p>
                      <a:pPr algn="ctr" fontAlgn="t"/>
                      <a:r>
                        <a:rPr lang="en-US" sz="900" b="1" i="0" u="none" strike="noStrike" dirty="0">
                          <a:solidFill>
                            <a:srgbClr val="000000"/>
                          </a:solidFill>
                          <a:latin typeface="Courier"/>
                        </a:rPr>
                        <a:t>Name</a:t>
                      </a:r>
                    </a:p>
                  </a:txBody>
                  <a:tcPr marL="9525" marR="9525" marT="8431" marB="0"/>
                </a:tc>
                <a:tc>
                  <a:txBody>
                    <a:bodyPr/>
                    <a:lstStyle/>
                    <a:p>
                      <a:pPr algn="ctr" fontAlgn="t"/>
                      <a:r>
                        <a:rPr lang="en-US" sz="900" b="1" i="0" u="none" strike="noStrike" dirty="0" err="1">
                          <a:solidFill>
                            <a:srgbClr val="000000"/>
                          </a:solidFill>
                          <a:latin typeface="Courier"/>
                        </a:rPr>
                        <a:t>constant_power_A</a:t>
                      </a:r>
                      <a:endParaRPr lang="en-US" sz="900" b="1" i="0" u="none" strike="noStrike" dirty="0">
                        <a:solidFill>
                          <a:srgbClr val="000000"/>
                        </a:solidFill>
                        <a:latin typeface="Courier"/>
                      </a:endParaRPr>
                    </a:p>
                  </a:txBody>
                  <a:tcPr marL="9525" marR="9525" marT="8431" marB="0"/>
                </a:tc>
                <a:tc>
                  <a:txBody>
                    <a:bodyPr/>
                    <a:lstStyle/>
                    <a:p>
                      <a:pPr algn="ctr" fontAlgn="t"/>
                      <a:r>
                        <a:rPr lang="en-US" sz="900" b="1" i="0" u="none" strike="noStrike" dirty="0" err="1">
                          <a:solidFill>
                            <a:srgbClr val="000000"/>
                          </a:solidFill>
                          <a:latin typeface="Courier"/>
                        </a:rPr>
                        <a:t>constant_power_B</a:t>
                      </a:r>
                      <a:endParaRPr lang="en-US" sz="900" b="1" i="0" u="none" strike="noStrike" dirty="0">
                        <a:solidFill>
                          <a:srgbClr val="000000"/>
                        </a:solidFill>
                        <a:latin typeface="Courier"/>
                      </a:endParaRPr>
                    </a:p>
                  </a:txBody>
                  <a:tcPr marL="9525" marR="9525" marT="8431" marB="0"/>
                </a:tc>
                <a:tc>
                  <a:txBody>
                    <a:bodyPr/>
                    <a:lstStyle/>
                    <a:p>
                      <a:pPr algn="ctr" fontAlgn="t"/>
                      <a:r>
                        <a:rPr lang="en-US" sz="900" b="1" i="0" u="none" strike="noStrike" dirty="0" err="1">
                          <a:solidFill>
                            <a:srgbClr val="000000"/>
                          </a:solidFill>
                          <a:latin typeface="Courier"/>
                        </a:rPr>
                        <a:t>constant_power_C</a:t>
                      </a:r>
                      <a:endParaRPr lang="en-US" sz="900" b="1" i="0" u="none" strike="noStrike" dirty="0">
                        <a:solidFill>
                          <a:srgbClr val="000000"/>
                        </a:solidFill>
                        <a:latin typeface="Courier"/>
                      </a:endParaRPr>
                    </a:p>
                  </a:txBody>
                  <a:tcPr marL="9525" marR="9525" marT="8431" marB="0"/>
                </a:tc>
                <a:tc>
                  <a:txBody>
                    <a:bodyPr/>
                    <a:lstStyle/>
                    <a:p>
                      <a:pPr algn="ctr" fontAlgn="t"/>
                      <a:r>
                        <a:rPr lang="en-US" sz="900" b="1" i="0" u="none" strike="noStrike" dirty="0" err="1">
                          <a:solidFill>
                            <a:srgbClr val="000000"/>
                          </a:solidFill>
                          <a:latin typeface="Courier"/>
                        </a:rPr>
                        <a:t>voltage_A</a:t>
                      </a:r>
                      <a:endParaRPr lang="en-US" sz="900" b="1" i="0" u="none" strike="noStrike" dirty="0">
                        <a:solidFill>
                          <a:srgbClr val="000000"/>
                        </a:solidFill>
                        <a:latin typeface="Courier"/>
                      </a:endParaRPr>
                    </a:p>
                  </a:txBody>
                  <a:tcPr marL="9525" marR="9525" marT="8431" marB="0"/>
                </a:tc>
                <a:tc>
                  <a:txBody>
                    <a:bodyPr/>
                    <a:lstStyle/>
                    <a:p>
                      <a:pPr algn="ctr" fontAlgn="t"/>
                      <a:r>
                        <a:rPr lang="en-US" sz="900" b="1" i="0" u="none" strike="noStrike" dirty="0" err="1">
                          <a:solidFill>
                            <a:srgbClr val="000000"/>
                          </a:solidFill>
                          <a:latin typeface="Courier"/>
                        </a:rPr>
                        <a:t>voltage_B</a:t>
                      </a:r>
                      <a:endParaRPr lang="en-US" sz="900" b="1" i="0" u="none" strike="noStrike" dirty="0">
                        <a:solidFill>
                          <a:srgbClr val="000000"/>
                        </a:solidFill>
                        <a:latin typeface="Courier"/>
                      </a:endParaRPr>
                    </a:p>
                  </a:txBody>
                  <a:tcPr marL="9525" marR="9525" marT="8431" marB="0"/>
                </a:tc>
                <a:tc>
                  <a:txBody>
                    <a:bodyPr/>
                    <a:lstStyle/>
                    <a:p>
                      <a:pPr algn="ctr" fontAlgn="t"/>
                      <a:r>
                        <a:rPr lang="en-US" sz="900" b="1" i="0" u="none" strike="noStrike" dirty="0" err="1">
                          <a:solidFill>
                            <a:srgbClr val="000000"/>
                          </a:solidFill>
                          <a:latin typeface="Courier"/>
                        </a:rPr>
                        <a:t>voltage_C</a:t>
                      </a:r>
                      <a:endParaRPr lang="en-US" sz="900" b="1" i="0" u="none" strike="noStrike" dirty="0">
                        <a:solidFill>
                          <a:srgbClr val="000000"/>
                        </a:solidFill>
                        <a:latin typeface="Courier"/>
                      </a:endParaRPr>
                    </a:p>
                  </a:txBody>
                  <a:tcPr marL="9525" marR="9525" marT="8431" marB="0"/>
                </a:tc>
              </a:tr>
              <a:tr h="413117">
                <a:tc>
                  <a:txBody>
                    <a:bodyPr/>
                    <a:lstStyle/>
                    <a:p>
                      <a:pPr algn="l" fontAlgn="t"/>
                      <a:r>
                        <a:rPr lang="en-US" sz="900" b="0" i="0" u="none" strike="noStrike" dirty="0">
                          <a:solidFill>
                            <a:srgbClr val="000000"/>
                          </a:solidFill>
                          <a:latin typeface="Courier"/>
                        </a:rPr>
                        <a:t>(</a:t>
                      </a:r>
                      <a:r>
                        <a:rPr lang="en-US" sz="900" b="0" i="0" u="none" strike="noStrike" dirty="0" smtClean="0">
                          <a:solidFill>
                            <a:srgbClr val="000000"/>
                          </a:solidFill>
                          <a:latin typeface="Courier"/>
                        </a:rPr>
                        <a:t>load_11</a:t>
                      </a:r>
                      <a:r>
                        <a:rPr lang="en-US" sz="900" b="0" i="0" u="none" strike="noStrike" dirty="0">
                          <a:solidFill>
                            <a:srgbClr val="000000"/>
                          </a:solidFill>
                          <a:latin typeface="Courier"/>
                        </a:rPr>
                        <a:t>) (#11)</a:t>
                      </a:r>
                    </a:p>
                  </a:txBody>
                  <a:tcPr marL="9525" marR="9525" marT="8431" marB="0"/>
                </a:tc>
                <a:tc>
                  <a:txBody>
                    <a:bodyPr/>
                    <a:lstStyle/>
                    <a:p>
                      <a:pPr algn="l" fontAlgn="t"/>
                      <a:r>
                        <a:rPr lang="en-US" sz="900" b="0" i="0" u="none" strike="noStrike" dirty="0" smtClean="0">
                          <a:solidFill>
                            <a:srgbClr val="000000"/>
                          </a:solidFill>
                          <a:latin typeface="Courier"/>
                        </a:rPr>
                        <a:t>1.8e+006+871780j </a:t>
                      </a:r>
                      <a:r>
                        <a:rPr lang="en-US" sz="900" b="0" i="0" u="none" strike="noStrike" dirty="0">
                          <a:solidFill>
                            <a:srgbClr val="000000"/>
                          </a:solidFill>
                          <a:latin typeface="Courier"/>
                        </a:rPr>
                        <a:t>W</a:t>
                      </a:r>
                    </a:p>
                  </a:txBody>
                  <a:tcPr marL="9525" marR="9525" marT="8431" marB="0"/>
                </a:tc>
                <a:tc>
                  <a:txBody>
                    <a:bodyPr/>
                    <a:lstStyle/>
                    <a:p>
                      <a:pPr algn="l" fontAlgn="t"/>
                      <a:r>
                        <a:rPr lang="en-US" sz="900" b="0" i="0" u="none" strike="noStrike" dirty="0" smtClean="0">
                          <a:solidFill>
                            <a:srgbClr val="000000"/>
                          </a:solidFill>
                          <a:latin typeface="Courier"/>
                        </a:rPr>
                        <a:t>1.8e+006+871780j </a:t>
                      </a:r>
                      <a:r>
                        <a:rPr lang="en-US" sz="900" b="0" i="0" u="none" strike="noStrike" dirty="0">
                          <a:solidFill>
                            <a:srgbClr val="000000"/>
                          </a:solidFill>
                          <a:latin typeface="Courier"/>
                        </a:rPr>
                        <a:t>W</a:t>
                      </a:r>
                    </a:p>
                  </a:txBody>
                  <a:tcPr marL="9525" marR="9525" marT="8431" marB="0"/>
                </a:tc>
                <a:tc>
                  <a:txBody>
                    <a:bodyPr/>
                    <a:lstStyle/>
                    <a:p>
                      <a:pPr algn="l" fontAlgn="t"/>
                      <a:r>
                        <a:rPr lang="en-US" sz="900" b="0" i="0" u="none" strike="noStrike" dirty="0" smtClean="0">
                          <a:solidFill>
                            <a:srgbClr val="000000"/>
                          </a:solidFill>
                          <a:latin typeface="Courier"/>
                        </a:rPr>
                        <a:t>1.8e+006+871780j </a:t>
                      </a:r>
                      <a:r>
                        <a:rPr lang="en-US" sz="900" b="0" i="0" u="none" strike="noStrike" dirty="0">
                          <a:solidFill>
                            <a:srgbClr val="000000"/>
                          </a:solidFill>
                          <a:latin typeface="Courier"/>
                        </a:rPr>
                        <a:t>W</a:t>
                      </a:r>
                    </a:p>
                  </a:txBody>
                  <a:tcPr marL="9525" marR="9525" marT="8431" marB="0"/>
                </a:tc>
                <a:tc>
                  <a:txBody>
                    <a:bodyPr/>
                    <a:lstStyle/>
                    <a:p>
                      <a:pPr algn="l" fontAlgn="t"/>
                      <a:r>
                        <a:rPr lang="en-US" sz="900" b="0" i="0" u="none" strike="noStrike" dirty="0" smtClean="0">
                          <a:solidFill>
                            <a:srgbClr val="000000"/>
                          </a:solidFill>
                          <a:latin typeface="Courier"/>
                        </a:rPr>
                        <a:t>1918.94-271.698j </a:t>
                      </a:r>
                      <a:r>
                        <a:rPr lang="en-US" sz="900" b="0" i="0" u="none" strike="noStrike" dirty="0">
                          <a:solidFill>
                            <a:srgbClr val="000000"/>
                          </a:solidFill>
                          <a:latin typeface="Courier"/>
                        </a:rPr>
                        <a:t>V</a:t>
                      </a:r>
                    </a:p>
                  </a:txBody>
                  <a:tcPr marL="9525" marR="9525" marT="8431" marB="0"/>
                </a:tc>
                <a:tc>
                  <a:txBody>
                    <a:bodyPr/>
                    <a:lstStyle/>
                    <a:p>
                      <a:pPr algn="l" fontAlgn="t"/>
                      <a:r>
                        <a:rPr lang="en-US" sz="900" b="0" i="0" u="none" strike="noStrike" dirty="0">
                          <a:solidFill>
                            <a:srgbClr val="000000"/>
                          </a:solidFill>
                          <a:latin typeface="Courier"/>
                        </a:rPr>
                        <a:t>-1266.24-1576.4j V</a:t>
                      </a:r>
                    </a:p>
                  </a:txBody>
                  <a:tcPr marL="9525" marR="9525" marT="8431" marB="0"/>
                </a:tc>
                <a:tc>
                  <a:txBody>
                    <a:bodyPr/>
                    <a:lstStyle/>
                    <a:p>
                      <a:pPr algn="l" fontAlgn="t"/>
                      <a:r>
                        <a:rPr lang="en-US" sz="900" b="0" i="0" u="none" strike="noStrike" dirty="0">
                          <a:solidFill>
                            <a:srgbClr val="000000"/>
                          </a:solidFill>
                          <a:latin typeface="Courier"/>
                        </a:rPr>
                        <a:t>-697.555+1873.95j V</a:t>
                      </a:r>
                    </a:p>
                  </a:txBody>
                  <a:tcPr marL="9525" marR="9525" marT="8431"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70775310"/>
              </p:ext>
            </p:extLst>
          </p:nvPr>
        </p:nvGraphicFramePr>
        <p:xfrm>
          <a:off x="304800" y="4583639"/>
          <a:ext cx="8534400" cy="742950"/>
        </p:xfrm>
        <a:graphic>
          <a:graphicData uri="http://schemas.openxmlformats.org/drawingml/2006/table">
            <a:tbl>
              <a:tblPr/>
              <a:tblGrid>
                <a:gridCol w="1722438"/>
                <a:gridCol w="1646237"/>
                <a:gridCol w="598488"/>
                <a:gridCol w="449262"/>
                <a:gridCol w="449263"/>
                <a:gridCol w="1347787"/>
                <a:gridCol w="1347788"/>
                <a:gridCol w="973137"/>
              </a:tblGrid>
              <a:tr h="371475">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Name</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configuration</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status</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From</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to</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power_in</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power_out</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Courier" charset="0"/>
                          <a:ea typeface="Arial" charset="0"/>
                          <a:cs typeface="Arial" charset="0"/>
                        </a:rPr>
                        <a:t>phases</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urier" charset="0"/>
                          <a:ea typeface="Arial" charset="0"/>
                          <a:cs typeface="Arial" charset="0"/>
                        </a:rPr>
                        <a:t>(transformer_8) (#8)</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sng" strike="noStrike" cap="none" normalizeH="0" baseline="0">
                          <a:ln>
                            <a:noFill/>
                          </a:ln>
                          <a:solidFill>
                            <a:srgbClr val="0000FF"/>
                          </a:solidFill>
                          <a:effectLst/>
                          <a:latin typeface="Calibri" charset="0"/>
                          <a:ea typeface="Arial" charset="0"/>
                          <a:cs typeface="Arial" charset="0"/>
                          <a:hlinkClick r:id="rId2"/>
                        </a:rPr>
                        <a:t>transformer_config_4</a:t>
                      </a:r>
                      <a:endParaRPr kumimoji="0" lang="en-US" altLang="en-US" sz="1100" b="0" i="0" u="sng" strike="noStrike" cap="none" normalizeH="0" baseline="0">
                        <a:ln>
                          <a:noFill/>
                        </a:ln>
                        <a:solidFill>
                          <a:srgbClr val="0000FF"/>
                        </a:solidFill>
                        <a:effectLst/>
                        <a:latin typeface="Calibri" charset="0"/>
                        <a:ea typeface="Arial" charset="0"/>
                        <a:cs typeface="Arial" charset="0"/>
                      </a:endParaRP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urier" charset="0"/>
                          <a:ea typeface="Arial" charset="0"/>
                          <a:cs typeface="Arial" charset="0"/>
                        </a:rPr>
                        <a:t>CLOSED</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sng" strike="noStrike" cap="none" normalizeH="0" baseline="0">
                          <a:ln>
                            <a:noFill/>
                          </a:ln>
                          <a:solidFill>
                            <a:srgbClr val="0000FF"/>
                          </a:solidFill>
                          <a:effectLst/>
                          <a:latin typeface="Calibri" charset="0"/>
                          <a:ea typeface="Arial" charset="0"/>
                          <a:cs typeface="Arial" charset="0"/>
                          <a:hlinkClick r:id="rId3"/>
                        </a:rPr>
                        <a:t>node7</a:t>
                      </a:r>
                      <a:endParaRPr kumimoji="0" lang="en-US" altLang="en-US" sz="1100" b="0" i="0" u="sng" strike="noStrike" cap="none" normalizeH="0" baseline="0">
                        <a:ln>
                          <a:noFill/>
                        </a:ln>
                        <a:solidFill>
                          <a:srgbClr val="0000FF"/>
                        </a:solidFill>
                        <a:effectLst/>
                        <a:latin typeface="Calibri" charset="0"/>
                        <a:ea typeface="Arial" charset="0"/>
                        <a:cs typeface="Arial" charset="0"/>
                      </a:endParaRP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sng" strike="noStrike" cap="none" normalizeH="0" baseline="0">
                          <a:ln>
                            <a:noFill/>
                          </a:ln>
                          <a:solidFill>
                            <a:srgbClr val="0000FF"/>
                          </a:solidFill>
                          <a:effectLst/>
                          <a:latin typeface="Calibri" charset="0"/>
                          <a:ea typeface="Arial" charset="0"/>
                          <a:cs typeface="Arial" charset="0"/>
                          <a:hlinkClick r:id="rId4"/>
                        </a:rPr>
                        <a:t>node9</a:t>
                      </a:r>
                      <a:endParaRPr kumimoji="0" lang="en-US" altLang="en-US" sz="1100" b="0" i="0" u="sng" strike="noStrike" cap="none" normalizeH="0" baseline="0">
                        <a:ln>
                          <a:noFill/>
                        </a:ln>
                        <a:solidFill>
                          <a:srgbClr val="0000FF"/>
                        </a:solidFill>
                        <a:effectLst/>
                        <a:latin typeface="Calibri" charset="0"/>
                        <a:ea typeface="Arial" charset="0"/>
                        <a:cs typeface="Arial" charset="0"/>
                      </a:endParaRP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urier" charset="0"/>
                          <a:ea typeface="Arial" charset="0"/>
                          <a:cs typeface="Arial" charset="0"/>
                        </a:rPr>
                        <a:t>+7.17672e+006 W</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urier" charset="0"/>
                          <a:ea typeface="Arial" charset="0"/>
                          <a:cs typeface="Arial" charset="0"/>
                        </a:rPr>
                        <a:t>+6.81855e+006 W</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Wingdings" charset="2"/>
                        <a:defRPr sz="2800">
                          <a:solidFill>
                            <a:schemeClr val="tx1"/>
                          </a:solidFill>
                          <a:latin typeface="Times New Roman" charset="0"/>
                        </a:defRPr>
                      </a:lvl1pPr>
                      <a:lvl2pPr marL="742950" indent="-285750" eaLnBrk="0" hangingPunct="0">
                        <a:spcBef>
                          <a:spcPct val="20000"/>
                        </a:spcBef>
                        <a:buFont typeface="Wingdings" charset="2"/>
                        <a:defRPr sz="2400">
                          <a:solidFill>
                            <a:schemeClr val="tx1"/>
                          </a:solidFill>
                          <a:latin typeface="Times New Roman" charset="0"/>
                        </a:defRPr>
                      </a:lvl2pPr>
                      <a:lvl3pPr marL="1143000" indent="-228600" eaLnBrk="0" hangingPunct="0">
                        <a:spcBef>
                          <a:spcPct val="20000"/>
                        </a:spcBef>
                        <a:buFont typeface="Wingdings" charset="2"/>
                        <a:defRPr sz="2000">
                          <a:solidFill>
                            <a:schemeClr val="tx1"/>
                          </a:solidFill>
                          <a:latin typeface="Times New Roman" charset="0"/>
                        </a:defRPr>
                      </a:lvl3pPr>
                      <a:lvl4pPr marL="1600200" indent="-228600" eaLnBrk="0" hangingPunct="0">
                        <a:spcBef>
                          <a:spcPct val="20000"/>
                        </a:spcBef>
                        <a:buFont typeface="Wingdings" charset="2"/>
                        <a:defRPr>
                          <a:solidFill>
                            <a:schemeClr val="tx1"/>
                          </a:solidFill>
                          <a:latin typeface="Times New Roman" charset="0"/>
                        </a:defRPr>
                      </a:lvl4pPr>
                      <a:lvl5pPr marL="2057400" indent="-228600" eaLnBrk="0" hangingPunct="0">
                        <a:spcBef>
                          <a:spcPct val="20000"/>
                        </a:spcBef>
                        <a:buFont typeface="Wingdings" charset="2"/>
                        <a:defRPr>
                          <a:solidFill>
                            <a:schemeClr val="tx1"/>
                          </a:solidFill>
                          <a:latin typeface="Times New Roman" charset="0"/>
                        </a:defRPr>
                      </a:lvl5pPr>
                      <a:lvl6pPr marL="2514600" indent="-228600" eaLnBrk="0" fontAlgn="base" hangingPunct="0">
                        <a:spcBef>
                          <a:spcPct val="20000"/>
                        </a:spcBef>
                        <a:spcAft>
                          <a:spcPct val="0"/>
                        </a:spcAft>
                        <a:buFont typeface="Wingdings" charset="2"/>
                        <a:defRPr>
                          <a:solidFill>
                            <a:schemeClr val="tx1"/>
                          </a:solidFill>
                          <a:latin typeface="Times New Roman" charset="0"/>
                        </a:defRPr>
                      </a:lvl6pPr>
                      <a:lvl7pPr marL="2971800" indent="-228600" eaLnBrk="0" fontAlgn="base" hangingPunct="0">
                        <a:spcBef>
                          <a:spcPct val="20000"/>
                        </a:spcBef>
                        <a:spcAft>
                          <a:spcPct val="0"/>
                        </a:spcAft>
                        <a:buFont typeface="Wingdings" charset="2"/>
                        <a:defRPr>
                          <a:solidFill>
                            <a:schemeClr val="tx1"/>
                          </a:solidFill>
                          <a:latin typeface="Times New Roman" charset="0"/>
                        </a:defRPr>
                      </a:lvl7pPr>
                      <a:lvl8pPr marL="3429000" indent="-228600" eaLnBrk="0" fontAlgn="base" hangingPunct="0">
                        <a:spcBef>
                          <a:spcPct val="20000"/>
                        </a:spcBef>
                        <a:spcAft>
                          <a:spcPct val="0"/>
                        </a:spcAft>
                        <a:buFont typeface="Wingdings" charset="2"/>
                        <a:defRPr>
                          <a:solidFill>
                            <a:schemeClr val="tx1"/>
                          </a:solidFill>
                          <a:latin typeface="Times New Roman" charset="0"/>
                        </a:defRPr>
                      </a:lvl8pPr>
                      <a:lvl9pPr marL="3886200" indent="-228600" eaLnBrk="0" fontAlgn="base" hangingPunct="0">
                        <a:spcBef>
                          <a:spcPct val="20000"/>
                        </a:spcBef>
                        <a:spcAft>
                          <a:spcPct val="0"/>
                        </a:spcAft>
                        <a:buFont typeface="Wingdings" charset="2"/>
                        <a:defRPr>
                          <a:solidFill>
                            <a:schemeClr val="tx1"/>
                          </a:solidFill>
                          <a:latin typeface="Times New Roman"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urier" charset="0"/>
                          <a:ea typeface="Arial" charset="0"/>
                          <a:cs typeface="Arial" charset="0"/>
                        </a:rPr>
                        <a:t>ABCD</a:t>
                      </a:r>
                    </a:p>
                  </a:txBody>
                  <a:tcPr marL="9525" marR="9525" marT="9521"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1032241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Transmission System</a:t>
            </a:r>
            <a:endParaRPr lang="en-US" altLang="en-US"/>
          </a:p>
        </p:txBody>
      </p:sp>
      <p:pic>
        <p:nvPicPr>
          <p:cNvPr id="10243" name="Picture 2" descr="F:\energy\classes\Ee351\lectures\myphoto\TL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71600"/>
            <a:ext cx="4168775" cy="52101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886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smtClean="0"/>
              <a:t>Time-Series Powerflow Output</a:t>
            </a:r>
            <a:endParaRPr lang="en-US" altLang="en-US"/>
          </a:p>
        </p:txBody>
      </p:sp>
      <p:sp>
        <p:nvSpPr>
          <p:cNvPr id="3" name="Content Placeholder 2"/>
          <p:cNvSpPr>
            <a:spLocks noGrp="1"/>
          </p:cNvSpPr>
          <p:nvPr>
            <p:ph sz="quarter" idx="14"/>
          </p:nvPr>
        </p:nvSpPr>
        <p:spPr/>
        <p:txBody>
          <a:bodyPr>
            <a:normAutofit/>
          </a:bodyPr>
          <a:lstStyle/>
          <a:p>
            <a:r>
              <a:rPr lang="en-US" dirty="0" smtClean="0"/>
              <a:t>Time-series gives a solution for </a:t>
            </a:r>
            <a:r>
              <a:rPr lang="en-US" dirty="0"/>
              <a:t>each time </a:t>
            </a:r>
            <a:r>
              <a:rPr lang="en-US" dirty="0" smtClean="0"/>
              <a:t>step</a:t>
            </a:r>
            <a:endParaRPr lang="en-US" dirty="0"/>
          </a:p>
          <a:p>
            <a:endParaRPr lang="en-US" dirty="0"/>
          </a:p>
          <a:p>
            <a:pPr lvl="1"/>
            <a:r>
              <a:rPr lang="en-US" dirty="0" smtClean="0"/>
              <a:t>Series </a:t>
            </a:r>
            <a:r>
              <a:rPr lang="en-US" dirty="0"/>
              <a:t>of .xml files is not </a:t>
            </a:r>
            <a:r>
              <a:rPr lang="en-US" dirty="0" smtClean="0"/>
              <a:t>practical:</a:t>
            </a:r>
          </a:p>
          <a:p>
            <a:pPr lvl="1"/>
            <a:endParaRPr lang="en-US" dirty="0" smtClean="0"/>
          </a:p>
          <a:p>
            <a:pPr lvl="2"/>
            <a:r>
              <a:rPr lang="en-US" dirty="0" smtClean="0"/>
              <a:t>1 year at </a:t>
            </a:r>
            <a:r>
              <a:rPr lang="en-US" dirty="0"/>
              <a:t>1 minute </a:t>
            </a:r>
            <a:r>
              <a:rPr lang="en-US" dirty="0" smtClean="0"/>
              <a:t>resolution yields </a:t>
            </a:r>
            <a:r>
              <a:rPr lang="en-US" dirty="0"/>
              <a:t>525,600 </a:t>
            </a:r>
            <a:r>
              <a:rPr lang="en-US" dirty="0" smtClean="0"/>
              <a:t>solutions</a:t>
            </a:r>
            <a:endParaRPr lang="en-US" dirty="0"/>
          </a:p>
          <a:p>
            <a:endParaRPr lang="en-US" dirty="0"/>
          </a:p>
          <a:p>
            <a:r>
              <a:rPr lang="en-US" dirty="0" smtClean="0"/>
              <a:t>Use recorders to output desired values </a:t>
            </a:r>
            <a:r>
              <a:rPr lang="en-US" dirty="0"/>
              <a:t>to .csv files.</a:t>
            </a:r>
          </a:p>
          <a:p>
            <a:endParaRPr lang="en-US" dirty="0"/>
          </a:p>
          <a:p>
            <a:r>
              <a:rPr lang="en-US" dirty="0"/>
              <a:t>These can then be post processed or plotted.</a:t>
            </a:r>
          </a:p>
          <a:p>
            <a:endParaRPr lang="en-US" dirty="0"/>
          </a:p>
          <a:p>
            <a:endParaRPr lang="en-US" dirty="0"/>
          </a:p>
          <a:p>
            <a:endParaRPr lang="en-US" dirty="0"/>
          </a:p>
        </p:txBody>
      </p:sp>
    </p:spTree>
    <p:extLst>
      <p:ext uri="{BB962C8B-B14F-4D97-AF65-F5344CB8AC3E}">
        <p14:creationId xmlns:p14="http://schemas.microsoft.com/office/powerpoint/2010/main" val="15123430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en-US" smtClean="0"/>
              <a:t>Exercise 4.1</a:t>
            </a:r>
            <a:endParaRPr lang="en-US" altLang="en-US"/>
          </a:p>
        </p:txBody>
      </p:sp>
      <p:sp>
        <p:nvSpPr>
          <p:cNvPr id="78851" name="Rectangle 3"/>
          <p:cNvSpPr>
            <a:spLocks noGrp="1" noChangeArrowheads="1"/>
          </p:cNvSpPr>
          <p:nvPr>
            <p:ph type="body" idx="14"/>
          </p:nvPr>
        </p:nvSpPr>
        <p:spPr>
          <a:xfrm>
            <a:off x="457200" y="1243013"/>
            <a:ext cx="8108950" cy="5065712"/>
          </a:xfrm>
        </p:spPr>
        <p:txBody>
          <a:bodyPr/>
          <a:lstStyle/>
          <a:p>
            <a:r>
              <a:rPr lang="en-US" altLang="en-US" dirty="0" smtClean="0"/>
              <a:t>Load one IEEE 4-node test feeder, run it, and examine the output file.</a:t>
            </a:r>
          </a:p>
          <a:p>
            <a:endParaRPr lang="en-US" altLang="en-US" dirty="0" smtClean="0"/>
          </a:p>
          <a:p>
            <a:pPr marL="457200" indent="-457200">
              <a:buFont typeface="+mj-lt"/>
              <a:buAutoNum type="arabicPeriod"/>
            </a:pPr>
            <a:r>
              <a:rPr lang="en-US" altLang="en-US" dirty="0" smtClean="0"/>
              <a:t>Run the feeder with different transformer configurations and note the effects.</a:t>
            </a:r>
            <a:endParaRPr lang="en-US" altLang="en-US" dirty="0"/>
          </a:p>
        </p:txBody>
      </p:sp>
    </p:spTree>
    <p:extLst>
      <p:ext uri="{BB962C8B-B14F-4D97-AF65-F5344CB8AC3E}">
        <p14:creationId xmlns:p14="http://schemas.microsoft.com/office/powerpoint/2010/main" val="3325904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mtClean="0"/>
              <a:t>Exercise 4.2</a:t>
            </a:r>
            <a:endParaRPr lang="en-US" altLang="en-US"/>
          </a:p>
        </p:txBody>
      </p:sp>
      <p:sp>
        <p:nvSpPr>
          <p:cNvPr id="79875" name="Rectangle 3"/>
          <p:cNvSpPr>
            <a:spLocks noGrp="1" noChangeArrowheads="1"/>
          </p:cNvSpPr>
          <p:nvPr>
            <p:ph sz="quarter" idx="14"/>
          </p:nvPr>
        </p:nvSpPr>
        <p:spPr/>
        <p:txBody>
          <a:bodyPr/>
          <a:lstStyle/>
          <a:p>
            <a:r>
              <a:rPr lang="en-US" altLang="en-US" dirty="0" smtClean="0"/>
              <a:t>Load the IEEE 37-node test feeder, which will be used in other exercises.</a:t>
            </a:r>
          </a:p>
          <a:p>
            <a:endParaRPr lang="en-US" altLang="en-US" dirty="0" smtClean="0"/>
          </a:p>
          <a:p>
            <a:pPr marL="457200" indent="-457200">
              <a:buFont typeface="+mj-lt"/>
              <a:buAutoNum type="arabicPeriod"/>
            </a:pPr>
            <a:r>
              <a:rPr lang="en-US" altLang="en-US" dirty="0" smtClean="0"/>
              <a:t>There is a missing line. Find the missing line and fix the model to include the line.</a:t>
            </a:r>
          </a:p>
          <a:p>
            <a:pPr marL="457200" indent="-457200">
              <a:buFont typeface="+mj-lt"/>
              <a:buAutoNum type="arabicPeriod"/>
            </a:pPr>
            <a:endParaRPr lang="en-US" altLang="en-US" dirty="0" smtClean="0"/>
          </a:p>
          <a:p>
            <a:pPr marL="457200" indent="-457200">
              <a:buFont typeface="+mj-lt"/>
              <a:buAutoNum type="arabicPeriod"/>
            </a:pPr>
            <a:r>
              <a:rPr lang="en-US" altLang="en-US" dirty="0" smtClean="0"/>
              <a:t>Replace this line with a Delta-Delta transformer.</a:t>
            </a:r>
          </a:p>
          <a:p>
            <a:pPr marL="457200" indent="-457200">
              <a:buFont typeface="+mj-lt"/>
              <a:buAutoNum type="arabicPeriod"/>
            </a:pPr>
            <a:endParaRPr lang="en-US" altLang="en-US" dirty="0" smtClean="0"/>
          </a:p>
          <a:p>
            <a:pPr marL="457200" indent="-457200">
              <a:buFont typeface="+mj-lt"/>
              <a:buAutoNum type="arabicPeriod"/>
            </a:pPr>
            <a:r>
              <a:rPr lang="en-US" altLang="en-US" dirty="0" smtClean="0"/>
              <a:t>Connect an additional load via a node-to-node connection (e.g., without a link object).</a:t>
            </a:r>
            <a:endParaRPr lang="en-US" altLang="en-US" dirty="0"/>
          </a:p>
        </p:txBody>
      </p:sp>
    </p:spTree>
    <p:extLst>
      <p:ext uri="{BB962C8B-B14F-4D97-AF65-F5344CB8AC3E}">
        <p14:creationId xmlns:p14="http://schemas.microsoft.com/office/powerpoint/2010/main" val="20945041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smtClean="0"/>
              <a:t>Exercise 4.3</a:t>
            </a:r>
            <a:endParaRPr lang="en-US" altLang="en-US"/>
          </a:p>
        </p:txBody>
      </p:sp>
      <p:sp>
        <p:nvSpPr>
          <p:cNvPr id="80899" name="Rectangle 3"/>
          <p:cNvSpPr>
            <a:spLocks noGrp="1" noChangeArrowheads="1"/>
          </p:cNvSpPr>
          <p:nvPr>
            <p:ph sz="quarter" idx="14"/>
          </p:nvPr>
        </p:nvSpPr>
        <p:spPr/>
        <p:txBody>
          <a:bodyPr/>
          <a:lstStyle/>
          <a:p>
            <a:r>
              <a:rPr lang="en-US" altLang="en-US" dirty="0" smtClean="0"/>
              <a:t>Load the IEEE 13-node test feeder, with building loads already attached.</a:t>
            </a:r>
          </a:p>
          <a:p>
            <a:endParaRPr lang="en-US" altLang="en-US" dirty="0" smtClean="0"/>
          </a:p>
          <a:p>
            <a:pPr marL="457200" indent="-457200">
              <a:buFont typeface="+mj-lt"/>
              <a:buAutoNum type="arabicPeriod"/>
            </a:pPr>
            <a:r>
              <a:rPr lang="en-US" altLang="en-US" dirty="0" smtClean="0"/>
              <a:t>Examine the interface between the </a:t>
            </a:r>
            <a:r>
              <a:rPr lang="en-US" altLang="en-US" dirty="0" err="1" smtClean="0"/>
              <a:t>powerflow</a:t>
            </a:r>
            <a:r>
              <a:rPr lang="en-US" altLang="en-US" dirty="0" smtClean="0"/>
              <a:t> module and the residential module at the triplex meter objects.</a:t>
            </a:r>
            <a:endParaRPr lang="en-US" altLang="en-US" dirty="0"/>
          </a:p>
        </p:txBody>
      </p:sp>
    </p:spTree>
    <p:extLst>
      <p:ext uri="{BB962C8B-B14F-4D97-AF65-F5344CB8AC3E}">
        <p14:creationId xmlns:p14="http://schemas.microsoft.com/office/powerpoint/2010/main" val="779273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Distribution System</a:t>
            </a:r>
            <a:endParaRPr lang="en-US" altLang="en-US"/>
          </a:p>
        </p:txBody>
      </p:sp>
      <p:pic>
        <p:nvPicPr>
          <p:cNvPr id="11267" name="Picture 2" descr="F:\energy\classes\Ee351\lectures\myphoto\cap-b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161088" cy="4929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2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System Representations</a:t>
            </a:r>
            <a:endParaRPr lang="en-US" altLang="en-US"/>
          </a:p>
        </p:txBody>
      </p:sp>
      <p:sp>
        <p:nvSpPr>
          <p:cNvPr id="12291" name="Text Placeholder 2"/>
          <p:cNvSpPr>
            <a:spLocks noGrp="1"/>
          </p:cNvSpPr>
          <p:nvPr>
            <p:ph type="body" idx="1"/>
          </p:nvPr>
        </p:nvSpPr>
        <p:spPr/>
        <p:txBody>
          <a:bodyPr/>
          <a:lstStyle/>
          <a:p>
            <a:r>
              <a:rPr lang="en-US" altLang="en-US" dirty="0" smtClean="0"/>
              <a:t>Positive Sequence Model</a:t>
            </a:r>
            <a:endParaRPr lang="en-US" altLang="en-US" dirty="0"/>
          </a:p>
        </p:txBody>
      </p:sp>
      <p:sp>
        <p:nvSpPr>
          <p:cNvPr id="12292" name="Content Placeholder 3"/>
          <p:cNvSpPr>
            <a:spLocks noGrp="1"/>
          </p:cNvSpPr>
          <p:nvPr>
            <p:ph sz="half" idx="2"/>
          </p:nvPr>
        </p:nvSpPr>
        <p:spPr/>
        <p:txBody>
          <a:bodyPr/>
          <a:lstStyle/>
          <a:p>
            <a:pPr lvl="1"/>
            <a:r>
              <a:rPr lang="en-US" altLang="en-US" dirty="0" smtClean="0"/>
              <a:t>Assumed 3-phase balanced</a:t>
            </a:r>
            <a:endParaRPr lang="en-US" altLang="en-US" dirty="0"/>
          </a:p>
          <a:p>
            <a:pPr lvl="1"/>
            <a:r>
              <a:rPr lang="en-US" altLang="en-US" dirty="0" smtClean="0"/>
              <a:t>Single-phase equivalent models are used</a:t>
            </a:r>
          </a:p>
          <a:p>
            <a:pPr lvl="1"/>
            <a:r>
              <a:rPr lang="en-US" altLang="en-US" dirty="0" smtClean="0"/>
              <a:t>Performance advantage</a:t>
            </a:r>
          </a:p>
          <a:p>
            <a:r>
              <a:rPr lang="en-US" altLang="en-US" dirty="0" smtClean="0"/>
              <a:t>Limits accuracy of model</a:t>
            </a:r>
          </a:p>
          <a:p>
            <a:pPr lvl="1"/>
            <a:r>
              <a:rPr lang="en-US" altLang="en-US" dirty="0" smtClean="0"/>
              <a:t>No phase-specific behavior</a:t>
            </a:r>
          </a:p>
          <a:p>
            <a:pPr lvl="1"/>
            <a:endParaRPr lang="en-US" altLang="en-US" dirty="0" smtClean="0"/>
          </a:p>
        </p:txBody>
      </p:sp>
      <p:sp>
        <p:nvSpPr>
          <p:cNvPr id="12293" name="Text Placeholder 4"/>
          <p:cNvSpPr>
            <a:spLocks noGrp="1"/>
          </p:cNvSpPr>
          <p:nvPr>
            <p:ph type="body" sz="quarter" idx="3"/>
          </p:nvPr>
        </p:nvSpPr>
        <p:spPr/>
        <p:txBody>
          <a:bodyPr/>
          <a:lstStyle/>
          <a:p>
            <a:r>
              <a:rPr lang="en-US" altLang="en-US" dirty="0" smtClean="0"/>
              <a:t>Three-phase Model</a:t>
            </a:r>
            <a:endParaRPr lang="en-US" altLang="en-US" dirty="0"/>
          </a:p>
        </p:txBody>
      </p:sp>
      <p:sp>
        <p:nvSpPr>
          <p:cNvPr id="12294" name="Content Placeholder 5"/>
          <p:cNvSpPr>
            <a:spLocks noGrp="1"/>
          </p:cNvSpPr>
          <p:nvPr>
            <p:ph sz="quarter" idx="4"/>
          </p:nvPr>
        </p:nvSpPr>
        <p:spPr/>
        <p:txBody>
          <a:bodyPr>
            <a:normAutofit/>
          </a:bodyPr>
          <a:lstStyle/>
          <a:p>
            <a:pPr lvl="1"/>
            <a:r>
              <a:rPr lang="en-US" altLang="en-US" dirty="0" smtClean="0"/>
              <a:t>Each phase explicit</a:t>
            </a:r>
          </a:p>
          <a:p>
            <a:pPr lvl="1"/>
            <a:r>
              <a:rPr lang="en-US" altLang="en-US" dirty="0" smtClean="0"/>
              <a:t>Model includes neutral</a:t>
            </a:r>
            <a:endParaRPr lang="en-US" altLang="en-US" dirty="0"/>
          </a:p>
          <a:p>
            <a:pPr lvl="1"/>
            <a:r>
              <a:rPr lang="en-US" altLang="en-US" dirty="0" smtClean="0"/>
              <a:t>Electromagnetic coupling</a:t>
            </a:r>
          </a:p>
          <a:p>
            <a:r>
              <a:rPr lang="en-US" altLang="en-US" dirty="0" smtClean="0"/>
              <a:t>Allows accurate modeling</a:t>
            </a:r>
          </a:p>
          <a:p>
            <a:pPr lvl="1"/>
            <a:r>
              <a:rPr lang="en-US" altLang="en-US" dirty="0" smtClean="0"/>
              <a:t>Partial phase line topology</a:t>
            </a:r>
          </a:p>
          <a:p>
            <a:pPr lvl="1"/>
            <a:r>
              <a:rPr lang="en-US" altLang="en-US" dirty="0" smtClean="0"/>
              <a:t>Split-phase segments</a:t>
            </a:r>
          </a:p>
          <a:p>
            <a:pPr lvl="1"/>
            <a:r>
              <a:rPr lang="en-US" altLang="en-US" dirty="0" smtClean="0"/>
              <a:t>Single-phase loads</a:t>
            </a:r>
          </a:p>
          <a:p>
            <a:pPr lvl="1"/>
            <a:r>
              <a:rPr lang="en-US" altLang="en-US" dirty="0" smtClean="0"/>
              <a:t>Two-phase loads</a:t>
            </a:r>
          </a:p>
          <a:p>
            <a:pPr lvl="1"/>
            <a:r>
              <a:rPr lang="en-US" altLang="en-US" dirty="0" smtClean="0"/>
              <a:t>Phase-specific measurement, control design and actuation</a:t>
            </a:r>
          </a:p>
          <a:p>
            <a:endParaRPr lang="en-US" altLang="en-US" dirty="0"/>
          </a:p>
        </p:txBody>
      </p:sp>
    </p:spTree>
    <p:extLst>
      <p:ext uri="{BB962C8B-B14F-4D97-AF65-F5344CB8AC3E}">
        <p14:creationId xmlns:p14="http://schemas.microsoft.com/office/powerpoint/2010/main" val="239870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CHECK" val="0"/>
  <p:tag name="ARTICULATE_PROJECT_OPEN" val="0"/>
</p:tagLst>
</file>

<file path=ppt/theme/theme1.xml><?xml version="1.0" encoding="utf-8"?>
<a:theme xmlns:a="http://schemas.openxmlformats.org/drawingml/2006/main" name="Blank">
  <a:themeElements>
    <a:clrScheme name="SLAC_RevisedPalette_2012">
      <a:dk1>
        <a:srgbClr val="000000"/>
      </a:dk1>
      <a:lt1>
        <a:sysClr val="window" lastClr="FFFFFF"/>
      </a:lt1>
      <a:dk2>
        <a:srgbClr val="E17000"/>
      </a:dk2>
      <a:lt2>
        <a:srgbClr val="A4001D"/>
      </a:lt2>
      <a:accent1>
        <a:srgbClr val="A4001D"/>
      </a:accent1>
      <a:accent2>
        <a:srgbClr val="E17000"/>
      </a:accent2>
      <a:accent3>
        <a:srgbClr val="4D4F53"/>
      </a:accent3>
      <a:accent4>
        <a:srgbClr val="545455"/>
      </a:accent4>
      <a:accent5>
        <a:srgbClr val="0099CC"/>
      </a:accent5>
      <a:accent6>
        <a:srgbClr val="69BE28"/>
      </a:accent6>
      <a:hlink>
        <a:srgbClr val="A4001D"/>
      </a:hlink>
      <a:folHlink>
        <a:srgbClr val="A4001D"/>
      </a:folHlink>
    </a:clrScheme>
    <a:fontScheme name="TH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Sender xmlns="http://schemas.microsoft.com/sharepoint/v3" xsi:nil="true"/>
    <EmailFrom xmlns="http://schemas.microsoft.com/sharepoint/v3" xsi:nil="true"/>
    <EmailSubject xmlns="http://schemas.microsoft.com/sharepoint/v3" xsi:nil="true"/>
    <EmailCc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0872B1F55C4DE4CA2A5FEBE29F43349" ma:contentTypeVersion="6" ma:contentTypeDescription="Create a new document." ma:contentTypeScope="" ma:versionID="5fd1a361dd7e4939b0a8ebac5f9bcf4c">
  <xsd:schema xmlns:xsd="http://www.w3.org/2001/XMLSchema" xmlns:xs="http://www.w3.org/2001/XMLSchema" xmlns:p="http://schemas.microsoft.com/office/2006/metadata/properties" xmlns:ns1="http://schemas.microsoft.com/sharepoint/v3" targetNamespace="http://schemas.microsoft.com/office/2006/metadata/properties" ma:root="true" ma:fieldsID="e36fd912c2b4efb89499702243545b98" ns1:_="">
    <xsd:import namespace="http://schemas.microsoft.com/sharepoint/v3"/>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8" nillable="true" ma:displayName="E-Mail Sender" ma:hidden="true" ma:internalName="EmailSender">
      <xsd:simpleType>
        <xsd:restriction base="dms:Note">
          <xsd:maxLength value="255"/>
        </xsd:restriction>
      </xsd:simpleType>
    </xsd:element>
    <xsd:element name="EmailTo" ma:index="9" nillable="true" ma:displayName="E-Mail To" ma:hidden="true" ma:internalName="EmailTo">
      <xsd:simpleType>
        <xsd:restriction base="dms:Note">
          <xsd:maxLength value="255"/>
        </xsd:restriction>
      </xsd:simpleType>
    </xsd:element>
    <xsd:element name="EmailCc" ma:index="10" nillable="true" ma:displayName="E-Mail Cc" ma:hidden="true" ma:internalName="EmailCc">
      <xsd:simpleType>
        <xsd:restriction base="dms:Note">
          <xsd:maxLength value="255"/>
        </xsd:restriction>
      </xsd:simpleType>
    </xsd:element>
    <xsd:element name="EmailFrom" ma:index="11" nillable="true" ma:displayName="E-Mail From" ma:hidden="true" ma:internalName="EmailFrom">
      <xsd:simpleType>
        <xsd:restriction base="dms:Text"/>
      </xsd:simpleType>
    </xsd:element>
    <xsd:element name="EmailSubject" ma:index="12" nillable="true" ma:displayName="E-Mail Subject" ma:hidden="true" ma:internalName="EmailSubjec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BAEB46-93B8-48EA-AB06-6314274B41D7}">
  <ds:schemaRefs>
    <ds:schemaRef ds:uri="http://purl.org/dc/elements/1.1/"/>
    <ds:schemaRef ds:uri="http://purl.org/dc/dcmitype/"/>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8BEDFC1-ADC1-43FD-8572-166E2C9060B3}">
  <ds:schemaRefs>
    <ds:schemaRef ds:uri="http://schemas.microsoft.com/sharepoint/v3/contenttype/forms"/>
  </ds:schemaRefs>
</ds:datastoreItem>
</file>

<file path=customXml/itemProps3.xml><?xml version="1.0" encoding="utf-8"?>
<ds:datastoreItem xmlns:ds="http://schemas.openxmlformats.org/officeDocument/2006/customXml" ds:itemID="{C2585FCB-0F9F-4F71-BC26-82A06F3AB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2524</Words>
  <Application>Microsoft Macintosh PowerPoint</Application>
  <PresentationFormat>On-screen Show (4:3)</PresentationFormat>
  <Paragraphs>851</Paragraphs>
  <Slides>73</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73</vt:i4>
      </vt:variant>
    </vt:vector>
  </HeadingPairs>
  <TitlesOfParts>
    <vt:vector size="84" baseType="lpstr">
      <vt:lpstr>Arial</vt:lpstr>
      <vt:lpstr>Calibri</vt:lpstr>
      <vt:lpstr>Courier</vt:lpstr>
      <vt:lpstr>Courier New</vt:lpstr>
      <vt:lpstr>Symbol</vt:lpstr>
      <vt:lpstr>Times New Roman</vt:lpstr>
      <vt:lpstr>Wingdings</vt:lpstr>
      <vt:lpstr>Blank</vt:lpstr>
      <vt:lpstr>Equation</vt:lpstr>
      <vt:lpstr>Visio</vt:lpstr>
      <vt:lpstr>Msxml2.SAXXMLReader.5.0</vt:lpstr>
      <vt:lpstr>GridLAB-D Turorial – Session 2</vt:lpstr>
      <vt:lpstr>Powerflow Overview</vt:lpstr>
      <vt:lpstr>Powerflow Overview</vt:lpstr>
      <vt:lpstr>Distribution System Modeling</vt:lpstr>
      <vt:lpstr>What Does “Unbalanced” Mean?</vt:lpstr>
      <vt:lpstr>Types of Distribution System Equipment</vt:lpstr>
      <vt:lpstr>Transmission System</vt:lpstr>
      <vt:lpstr>Distribution System</vt:lpstr>
      <vt:lpstr>System Representations</vt:lpstr>
      <vt:lpstr>Modeling comparisons</vt:lpstr>
      <vt:lpstr>Three-phase Unbalanced</vt:lpstr>
      <vt:lpstr>Overhead Line Code</vt:lpstr>
      <vt:lpstr>Underground Cables</vt:lpstr>
      <vt:lpstr>Underground Cable Code</vt:lpstr>
      <vt:lpstr>Service Transformers</vt:lpstr>
      <vt:lpstr>Service Transformer Model</vt:lpstr>
      <vt:lpstr>Transformer Code</vt:lpstr>
      <vt:lpstr>Voltage Regulators</vt:lpstr>
      <vt:lpstr>Voltage Regulators</vt:lpstr>
      <vt:lpstr>Voltage Regulator Code</vt:lpstr>
      <vt:lpstr>Shunt Capacitors</vt:lpstr>
      <vt:lpstr>Capacitor Code</vt:lpstr>
      <vt:lpstr>End Use Load Modeling</vt:lpstr>
      <vt:lpstr>Time-invariant load models</vt:lpstr>
      <vt:lpstr>ZIP Load Model for 13W CFL</vt:lpstr>
      <vt:lpstr>Time-variant load models</vt:lpstr>
      <vt:lpstr>ZIP Load Code</vt:lpstr>
      <vt:lpstr>Physical Load Models</vt:lpstr>
      <vt:lpstr>Physical Load Model – Residential HVAC</vt:lpstr>
      <vt:lpstr>Multi-State Physical Load Models</vt:lpstr>
      <vt:lpstr>Multi-State Physical Load Models</vt:lpstr>
      <vt:lpstr>Multi-State Physical Load Models</vt:lpstr>
      <vt:lpstr>Distribution System</vt:lpstr>
      <vt:lpstr>Two methods available</vt:lpstr>
      <vt:lpstr>Forward/Backward Sweep (FBS) method</vt:lpstr>
      <vt:lpstr>Forward/Backward Sweep Example</vt:lpstr>
      <vt:lpstr>Backward Sweep</vt:lpstr>
      <vt:lpstr>Backward Sweep</vt:lpstr>
      <vt:lpstr>Forward Sweep</vt:lpstr>
      <vt:lpstr>Recalculate Load</vt:lpstr>
      <vt:lpstr>Newton-Raphson Method</vt:lpstr>
      <vt:lpstr>Newton-Raphson Method</vt:lpstr>
      <vt:lpstr>Newton-Raphson Example (Transmission Level Example)</vt:lpstr>
      <vt:lpstr>Newton Raphson Procedure</vt:lpstr>
      <vt:lpstr>Newton Raphson Procedure</vt:lpstr>
      <vt:lpstr>N-R Power Flow Results</vt:lpstr>
      <vt:lpstr>Newton-Raphson Method (TCIM)</vt:lpstr>
      <vt:lpstr>Time-series Simulations</vt:lpstr>
      <vt:lpstr>Modified IEEE 13 Node Test System</vt:lpstr>
      <vt:lpstr>Time-series Simulations (II)</vt:lpstr>
      <vt:lpstr>How does it work?</vt:lpstr>
      <vt:lpstr>Powerflow module directives</vt:lpstr>
      <vt:lpstr>Objects in Powerflow Module</vt:lpstr>
      <vt:lpstr>Abstract node and link objects</vt:lpstr>
      <vt:lpstr>Node objects</vt:lpstr>
      <vt:lpstr>Loads</vt:lpstr>
      <vt:lpstr>Meters</vt:lpstr>
      <vt:lpstr>Triplex meters</vt:lpstr>
      <vt:lpstr>Link objects</vt:lpstr>
      <vt:lpstr>Lines</vt:lpstr>
      <vt:lpstr>Transformers</vt:lpstr>
      <vt:lpstr>Transformer configurations</vt:lpstr>
      <vt:lpstr>Transformer configuration (cont.)</vt:lpstr>
      <vt:lpstr>Regulators</vt:lpstr>
      <vt:lpstr>Objects in powerflow Module</vt:lpstr>
      <vt:lpstr>Node-to-Node Connection</vt:lpstr>
      <vt:lpstr>Feeder Example</vt:lpstr>
      <vt:lpstr>Powerflow Output</vt:lpstr>
      <vt:lpstr>Sample Static Powerflow Output</vt:lpstr>
      <vt:lpstr>Time-Series Powerflow Output</vt:lpstr>
      <vt:lpstr>Exercise 4.1</vt:lpstr>
      <vt:lpstr>Exercise 4.2</vt:lpstr>
      <vt:lpstr>Exercise 4.3</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2012-06-11T23:50:00Z</dcterms:created>
  <dcterms:modified xsi:type="dcterms:W3CDTF">2016-08-19T14:32:18Z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0x01010050872B1F55C4DE4CA2A5FEBE29F43349</vt:lpwstr>
  </property>
</Properties>
</file>